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73" r:id="rId10"/>
    <p:sldId id="271" r:id="rId11"/>
    <p:sldId id="269" r:id="rId12"/>
    <p:sldId id="270" r:id="rId13"/>
    <p:sldId id="274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E2E2E2"/>
    <a:srgbClr val="FFFFFF"/>
    <a:srgbClr val="578FF3"/>
    <a:srgbClr val="4984F2"/>
    <a:srgbClr val="2A75F5"/>
    <a:srgbClr val="256CE2"/>
    <a:srgbClr val="89ADEF"/>
    <a:srgbClr val="4681E7"/>
    <a:srgbClr val="CC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17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ath.stackexchange.com/questions/828878/calculate-dimensions-of-square-inside-a-rotated-squar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naud58/landscape-pictur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datasets/heonh0/daynight-cityvie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95677"/>
            <a:ext cx="895059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chemeClr val="bg1"/>
                </a:solidFill>
              </a:rPr>
              <a:t>CNN-</a:t>
            </a:r>
            <a:r>
              <a:rPr lang="it-IT" sz="5400" b="1" dirty="0" err="1">
                <a:solidFill>
                  <a:schemeClr val="bg1"/>
                </a:solidFill>
              </a:rPr>
              <a:t>Based</a:t>
            </a:r>
            <a:r>
              <a:rPr lang="it-IT" sz="5400" b="1" dirty="0">
                <a:solidFill>
                  <a:schemeClr val="bg1"/>
                </a:solidFill>
              </a:rPr>
              <a:t> </a:t>
            </a:r>
            <a:r>
              <a:rPr lang="it-IT" sz="5400" b="1" dirty="0" err="1">
                <a:solidFill>
                  <a:schemeClr val="bg1"/>
                </a:solidFill>
              </a:rPr>
              <a:t>Rotation</a:t>
            </a:r>
            <a:r>
              <a:rPr lang="it-IT" sz="5400" b="1" dirty="0">
                <a:solidFill>
                  <a:schemeClr val="bg1"/>
                </a:solidFill>
              </a:rPr>
              <a:t> </a:t>
            </a:r>
            <a:r>
              <a:rPr lang="it-IT" sz="5400" b="1" dirty="0" err="1">
                <a:solidFill>
                  <a:schemeClr val="bg1"/>
                </a:solidFill>
              </a:rPr>
              <a:t>Correction</a:t>
            </a:r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Advanced Machine Learning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027D-A728-DB0F-3E2E-8C978DBF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90A8DC7-32EF-8537-9BB6-1BFA8AFF359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3FD99F2-FDF9-A5FE-2B0C-3F02EF03A96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678CD4E-A433-09CA-620E-09DDEA92481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1D835AF-97E5-8904-D623-4D8B43FB9B0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236B73-0926-F093-F09E-1789492FFE10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r>
              <a:rPr lang="it-IT" sz="4400" b="1" dirty="0">
                <a:solidFill>
                  <a:srgbClr val="246BE1"/>
                </a:solidFill>
              </a:rPr>
              <a:t> </a:t>
            </a:r>
            <a:r>
              <a:rPr lang="it-IT" sz="4400" b="1" dirty="0" err="1">
                <a:solidFill>
                  <a:srgbClr val="246BE1"/>
                </a:solidFill>
              </a:rPr>
              <a:t>Approach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2D8468-8345-0ECF-430E-80239CB2FBA4}"/>
              </a:ext>
            </a:extLst>
          </p:cNvPr>
          <p:cNvSpPr txBox="1"/>
          <p:nvPr/>
        </p:nvSpPr>
        <p:spPr>
          <a:xfrm>
            <a:off x="1993328" y="1112854"/>
            <a:ext cx="84103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Feature </a:t>
            </a:r>
            <a:r>
              <a:rPr lang="it-IT" sz="1600" b="1" dirty="0" err="1"/>
              <a:t>extraction</a:t>
            </a:r>
            <a:r>
              <a:rPr lang="it-IT" sz="1600" b="1" dirty="0"/>
              <a:t> </a:t>
            </a:r>
            <a:r>
              <a:rPr lang="it-IT" sz="1600" dirty="0"/>
              <a:t>from MobileNetV2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Feature arrays </a:t>
            </a:r>
            <a:r>
              <a:rPr lang="it-IT" sz="1600" dirty="0" err="1"/>
              <a:t>used</a:t>
            </a:r>
            <a:r>
              <a:rPr lang="it-IT" sz="1600" dirty="0"/>
              <a:t> on a </a:t>
            </a:r>
            <a:r>
              <a:rPr lang="it-IT" sz="1600" b="1" dirty="0"/>
              <a:t>SVM </a:t>
            </a:r>
            <a:r>
              <a:rPr lang="it-IT" sz="1600" b="1" dirty="0" err="1"/>
              <a:t>Classifier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Could</a:t>
            </a:r>
            <a:r>
              <a:rPr lang="it-IT" sz="1600" dirty="0"/>
              <a:t> be a good </a:t>
            </a:r>
            <a:r>
              <a:rPr lang="it-IT" sz="1600" dirty="0" err="1"/>
              <a:t>approach</a:t>
            </a:r>
            <a:r>
              <a:rPr lang="it-IT" sz="1600" dirty="0"/>
              <a:t> </a:t>
            </a:r>
            <a:r>
              <a:rPr lang="it-IT" sz="1600" dirty="0" err="1"/>
              <a:t>considering</a:t>
            </a:r>
            <a:r>
              <a:rPr lang="it-IT" sz="1600" dirty="0"/>
              <a:t> the </a:t>
            </a:r>
            <a:r>
              <a:rPr lang="it-IT" sz="1600" b="1" dirty="0"/>
              <a:t>small </a:t>
            </a:r>
            <a:r>
              <a:rPr lang="it-IT" sz="1600" b="1" dirty="0" err="1"/>
              <a:t>dataset’s</a:t>
            </a:r>
            <a:r>
              <a:rPr lang="it-IT" sz="1600" b="1" dirty="0"/>
              <a:t>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Images </a:t>
            </a:r>
            <a:r>
              <a:rPr lang="it-IT" sz="1600" b="1" dirty="0" err="1"/>
              <a:t>rotated</a:t>
            </a:r>
            <a:r>
              <a:rPr lang="it-IT" sz="1600" b="1" dirty="0"/>
              <a:t> by </a:t>
            </a:r>
            <a:r>
              <a:rPr lang="it-IT" sz="1600" b="1" dirty="0" err="1"/>
              <a:t>every</a:t>
            </a:r>
            <a:r>
              <a:rPr lang="it-IT" sz="1600" b="1" dirty="0"/>
              <a:t> </a:t>
            </a:r>
            <a:r>
              <a:rPr lang="it-IT" sz="1600" b="1" dirty="0" err="1"/>
              <a:t>possible</a:t>
            </a:r>
            <a:r>
              <a:rPr lang="it-IT" sz="1600" b="1" dirty="0"/>
              <a:t> </a:t>
            </a:r>
            <a:r>
              <a:rPr lang="it-IT" sz="1600" b="1" dirty="0" err="1"/>
              <a:t>rotation</a:t>
            </a:r>
            <a:r>
              <a:rPr lang="it-IT" sz="1600" b="1" dirty="0"/>
              <a:t> </a:t>
            </a:r>
            <a:r>
              <a:rPr lang="it-IT" sz="1600" dirty="0"/>
              <a:t>(0°, 90°, 180° 270°) to </a:t>
            </a:r>
            <a:r>
              <a:rPr lang="it-IT" sz="1600" dirty="0" err="1"/>
              <a:t>give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the best chance of success (for all </a:t>
            </a:r>
            <a:r>
              <a:rPr lang="it-IT" sz="1600" dirty="0" err="1"/>
              <a:t>train</a:t>
            </a:r>
            <a:r>
              <a:rPr lang="it-IT" sz="1600" dirty="0"/>
              <a:t>, val and test images)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function made can be set to </a:t>
            </a:r>
            <a:r>
              <a:rPr lang="it-IT" sz="1600" dirty="0" err="1"/>
              <a:t>fewer</a:t>
            </a:r>
            <a:r>
              <a:rPr lang="it-IT" sz="1600" dirty="0"/>
              <a:t> </a:t>
            </a:r>
            <a:r>
              <a:rPr lang="it-IT" sz="1600" dirty="0" err="1"/>
              <a:t>unique</a:t>
            </a:r>
            <a:r>
              <a:rPr lang="it-IT" sz="1600" dirty="0"/>
              <a:t> </a:t>
            </a:r>
            <a:r>
              <a:rPr lang="it-IT" sz="1600" dirty="0" err="1"/>
              <a:t>rotations</a:t>
            </a:r>
            <a:r>
              <a:rPr lang="it-IT" sz="1600" dirty="0"/>
              <a:t>, by </a:t>
            </a:r>
            <a:r>
              <a:rPr lang="it-IT" sz="1600" dirty="0" err="1"/>
              <a:t>changing</a:t>
            </a:r>
            <a:r>
              <a:rPr lang="it-IT" sz="1600" dirty="0"/>
              <a:t> a </a:t>
            </a:r>
            <a:r>
              <a:rPr lang="it-IT" sz="1600" dirty="0" err="1"/>
              <a:t>parameter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SVM </a:t>
            </a:r>
            <a:r>
              <a:rPr lang="it-IT" sz="1600" dirty="0" err="1"/>
              <a:t>fitted</a:t>
            </a:r>
            <a:r>
              <a:rPr lang="it-IT" sz="1600" dirty="0"/>
              <a:t> and </a:t>
            </a:r>
            <a:r>
              <a:rPr lang="it-IT" sz="1600" b="1" dirty="0" err="1"/>
              <a:t>hyperparameter</a:t>
            </a:r>
            <a:r>
              <a:rPr lang="it-IT" sz="1600" b="1" dirty="0"/>
              <a:t> </a:t>
            </a:r>
            <a:r>
              <a:rPr lang="it-IT" sz="1600" b="1" dirty="0" err="1"/>
              <a:t>optimization</a:t>
            </a:r>
            <a:r>
              <a:rPr lang="it-IT" sz="1600" b="1" dirty="0"/>
              <a:t> </a:t>
            </a:r>
            <a:r>
              <a:rPr lang="it-IT" sz="1600" dirty="0" err="1"/>
              <a:t>done</a:t>
            </a:r>
            <a:r>
              <a:rPr lang="it-IT" sz="1600" dirty="0"/>
              <a:t>, </a:t>
            </a:r>
            <a:r>
              <a:rPr lang="it-IT" sz="1600" dirty="0" err="1"/>
              <a:t>using</a:t>
            </a:r>
            <a:r>
              <a:rPr lang="it-IT" sz="1600" dirty="0"/>
              <a:t> the </a:t>
            </a:r>
            <a:r>
              <a:rPr lang="it-IT" sz="1600" dirty="0" err="1"/>
              <a:t>validation</a:t>
            </a:r>
            <a:r>
              <a:rPr lang="it-IT" sz="1600" dirty="0"/>
              <a:t>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66823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BEF08-598E-8678-C61F-1809E6550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DBC63A1-730A-64B5-6D8B-8F72B481F68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E9E1F55-F10C-9D2D-5556-B20E7F8D065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E8821C-00D3-35AD-F0CA-F70D3026367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8BB9EA-ACDE-E5BA-F33A-0AC0F4774A7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2530C1-0EA3-4FFF-3232-2B657C04A025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r>
              <a:rPr lang="it-IT" sz="4400" b="1" dirty="0">
                <a:solidFill>
                  <a:srgbClr val="246BE1"/>
                </a:solidFill>
              </a:rPr>
              <a:t>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AE1D3C-6761-8959-44D0-D5D9704A248F}"/>
              </a:ext>
            </a:extLst>
          </p:cNvPr>
          <p:cNvSpPr txBox="1"/>
          <p:nvPr/>
        </p:nvSpPr>
        <p:spPr>
          <a:xfrm>
            <a:off x="1993328" y="1112854"/>
            <a:ext cx="84103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Used</a:t>
            </a:r>
            <a:r>
              <a:rPr lang="it-IT" sz="1600" dirty="0"/>
              <a:t> the best </a:t>
            </a:r>
            <a:r>
              <a:rPr lang="it-IT" sz="1600" dirty="0" err="1"/>
              <a:t>parameters</a:t>
            </a:r>
            <a:r>
              <a:rPr lang="it-IT" sz="1600" dirty="0"/>
              <a:t> on a new SVM, </a:t>
            </a:r>
            <a:r>
              <a:rPr lang="it-IT" sz="1600" dirty="0" err="1"/>
              <a:t>fitted</a:t>
            </a:r>
            <a:r>
              <a:rPr lang="it-IT" sz="1600" dirty="0"/>
              <a:t> with 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train</a:t>
            </a:r>
            <a:r>
              <a:rPr lang="it-IT" sz="1600" dirty="0"/>
              <a:t> and </a:t>
            </a:r>
            <a:r>
              <a:rPr lang="it-IT" sz="1600" dirty="0" err="1"/>
              <a:t>validation</a:t>
            </a:r>
            <a:r>
              <a:rPr lang="it-IT" sz="1600" dirty="0"/>
              <a:t> data, to </a:t>
            </a:r>
            <a:r>
              <a:rPr lang="it-IT" sz="1600" dirty="0" err="1"/>
              <a:t>attempt</a:t>
            </a:r>
            <a:r>
              <a:rPr lang="it-IT" sz="1600" dirty="0"/>
              <a:t> to </a:t>
            </a:r>
            <a:r>
              <a:rPr lang="it-IT" sz="1600" dirty="0" err="1"/>
              <a:t>increase</a:t>
            </a:r>
            <a:r>
              <a:rPr lang="it-IT" sz="1600" dirty="0"/>
              <a:t> the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performance </a:t>
            </a:r>
            <a:r>
              <a:rPr lang="it-IT" sz="1600" dirty="0" err="1"/>
              <a:t>increase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very</a:t>
            </a:r>
            <a:r>
              <a:rPr lang="it-IT" sz="1600" dirty="0"/>
              <a:t> </a:t>
            </a:r>
            <a:r>
              <a:rPr lang="it-IT" sz="1600" b="1" dirty="0"/>
              <a:t>minor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0° and 180°</a:t>
            </a:r>
            <a:r>
              <a:rPr lang="it-IT" sz="1600" dirty="0"/>
              <a:t>’s performances are comparable to the </a:t>
            </a:r>
            <a:r>
              <a:rPr lang="it-IT" sz="1600" dirty="0" err="1"/>
              <a:t>previous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90° and 270</a:t>
            </a:r>
            <a:r>
              <a:rPr lang="it-IT" sz="1600" dirty="0"/>
              <a:t>° are </a:t>
            </a:r>
            <a:r>
              <a:rPr lang="it-IT" sz="1600" dirty="0" err="1"/>
              <a:t>greatly</a:t>
            </a:r>
            <a:r>
              <a:rPr lang="it-IT" sz="1600" dirty="0"/>
              <a:t> </a:t>
            </a:r>
            <a:r>
              <a:rPr lang="it-IT" sz="1600" b="1" dirty="0" err="1"/>
              <a:t>confused</a:t>
            </a:r>
            <a:r>
              <a:rPr lang="it-IT" sz="1600" b="1" dirty="0"/>
              <a:t> with </a:t>
            </a:r>
            <a:r>
              <a:rPr lang="it-IT" sz="1600" b="1" dirty="0" err="1"/>
              <a:t>each</a:t>
            </a:r>
            <a:r>
              <a:rPr lang="it-IT" sz="1600" b="1" dirty="0"/>
              <a:t> </a:t>
            </a:r>
            <a:r>
              <a:rPr lang="it-IT" sz="1600" b="1" dirty="0" err="1"/>
              <a:t>other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likely</a:t>
            </a:r>
            <a:r>
              <a:rPr lang="it-IT" sz="1600" dirty="0"/>
              <a:t> </a:t>
            </a:r>
            <a:r>
              <a:rPr lang="it-IT" sz="1600" dirty="0" err="1"/>
              <a:t>it’s</a:t>
            </a:r>
            <a:r>
              <a:rPr lang="it-IT" sz="1600" dirty="0"/>
              <a:t> due to a </a:t>
            </a:r>
            <a:r>
              <a:rPr lang="it-IT" sz="1600" b="1" dirty="0" err="1"/>
              <a:t>lack</a:t>
            </a:r>
            <a:r>
              <a:rPr lang="it-IT" sz="1600" b="1" dirty="0"/>
              <a:t> of information </a:t>
            </a:r>
            <a:r>
              <a:rPr lang="it-IT" sz="1600" dirty="0" err="1"/>
              <a:t>about</a:t>
            </a:r>
            <a:r>
              <a:rPr lang="it-IT" sz="1600" dirty="0"/>
              <a:t> </a:t>
            </a:r>
            <a:r>
              <a:rPr lang="it-IT" sz="1600" dirty="0" err="1"/>
              <a:t>these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rotations</a:t>
            </a:r>
            <a:r>
              <a:rPr lang="it-IT" sz="1600" dirty="0"/>
              <a:t> in the </a:t>
            </a:r>
            <a:r>
              <a:rPr lang="it-IT" sz="1600" dirty="0" err="1"/>
              <a:t>extracted</a:t>
            </a:r>
            <a:r>
              <a:rPr lang="it-IT" sz="1600" dirty="0"/>
              <a:t> features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A7DEA0B0-B4B0-941D-6F08-AE401D409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156672"/>
              </p:ext>
            </p:extLst>
          </p:nvPr>
        </p:nvGraphicFramePr>
        <p:xfrm>
          <a:off x="798904" y="2190072"/>
          <a:ext cx="6593078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07084">
                  <a:extLst>
                    <a:ext uri="{9D8B030D-6E8A-4147-A177-3AD203B41FA5}">
                      <a16:colId xmlns:a16="http://schemas.microsoft.com/office/drawing/2014/main" val="3506938418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1854855364"/>
                    </a:ext>
                  </a:extLst>
                </a:gridCol>
                <a:gridCol w="729107">
                  <a:extLst>
                    <a:ext uri="{9D8B030D-6E8A-4147-A177-3AD203B41FA5}">
                      <a16:colId xmlns:a16="http://schemas.microsoft.com/office/drawing/2014/main" val="17055932"/>
                    </a:ext>
                  </a:extLst>
                </a:gridCol>
                <a:gridCol w="937768">
                  <a:extLst>
                    <a:ext uri="{9D8B030D-6E8A-4147-A177-3AD203B41FA5}">
                      <a16:colId xmlns:a16="http://schemas.microsoft.com/office/drawing/2014/main" val="3240559783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1487365854"/>
                    </a:ext>
                  </a:extLst>
                </a:gridCol>
                <a:gridCol w="729107">
                  <a:extLst>
                    <a:ext uri="{9D8B030D-6E8A-4147-A177-3AD203B41FA5}">
                      <a16:colId xmlns:a16="http://schemas.microsoft.com/office/drawing/2014/main" val="2960506243"/>
                    </a:ext>
                  </a:extLst>
                </a:gridCol>
                <a:gridCol w="937768">
                  <a:extLst>
                    <a:ext uri="{9D8B030D-6E8A-4147-A177-3AD203B41FA5}">
                      <a16:colId xmlns:a16="http://schemas.microsoft.com/office/drawing/2014/main" val="749049218"/>
                    </a:ext>
                  </a:extLst>
                </a:gridCol>
              </a:tblGrid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dirty="0"/>
                        <a:t>Class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SVM Best </a:t>
                      </a:r>
                      <a:r>
                        <a:rPr lang="it-IT" sz="1400" dirty="0" err="1"/>
                        <a:t>Parameters</a:t>
                      </a:r>
                      <a:endParaRPr lang="it-I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SVM with </a:t>
                      </a:r>
                      <a:r>
                        <a:rPr lang="it-IT" sz="1400" dirty="0" err="1"/>
                        <a:t>Added</a:t>
                      </a:r>
                      <a:r>
                        <a:rPr lang="it-IT" sz="1400" dirty="0"/>
                        <a:t> Val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526324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50680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472829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95112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71908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710443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 err="1"/>
                        <a:t>Accuracy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259230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Macro </a:t>
                      </a:r>
                      <a:r>
                        <a:rPr lang="it-IT" sz="1400" b="1" dirty="0" err="1"/>
                        <a:t>Avg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87708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 err="1"/>
                        <a:t>Weighted</a:t>
                      </a:r>
                      <a:r>
                        <a:rPr lang="it-IT" sz="1400" b="1" dirty="0"/>
                        <a:t> </a:t>
                      </a:r>
                      <a:r>
                        <a:rPr lang="it-IT" sz="1400" b="1" dirty="0" err="1"/>
                        <a:t>Avg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99991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C877E7C8-A72A-7F1D-A881-7DD6404FC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34" y="2092412"/>
            <a:ext cx="3564553" cy="30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7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E9337-AF80-9137-8126-A13E1D77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A0ADD80-48FD-7AAA-55CB-8A6E4361747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45B813D-D62E-5687-666E-FA9A69656C5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40F59D1-94EC-6CEC-5255-8CD32468B39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B4F9E9C-25CF-EE55-8577-B89B2F598DC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BE517C-4000-7240-03C6-F4B7F8FAF1FA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r>
              <a:rPr lang="it-IT" sz="4400" b="1" dirty="0">
                <a:solidFill>
                  <a:srgbClr val="246BE1"/>
                </a:solidFill>
              </a:rPr>
              <a:t>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1B3DD2-DFDE-3D23-5B66-ADCDADC45B64}"/>
              </a:ext>
            </a:extLst>
          </p:cNvPr>
          <p:cNvSpPr txBox="1"/>
          <p:nvPr/>
        </p:nvSpPr>
        <p:spPr>
          <a:xfrm>
            <a:off x="1993328" y="1112854"/>
            <a:ext cx="8410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Plotting</a:t>
            </a:r>
            <a:r>
              <a:rPr lang="it-IT" sz="1600" dirty="0"/>
              <a:t> all the </a:t>
            </a:r>
            <a:r>
              <a:rPr lang="it-IT" sz="1600" b="1" dirty="0" err="1"/>
              <a:t>mistakes</a:t>
            </a:r>
            <a:r>
              <a:rPr lang="it-IT" sz="1600" dirty="0"/>
              <a:t> made on </a:t>
            </a:r>
            <a:r>
              <a:rPr lang="it-IT" sz="1600" b="1" dirty="0"/>
              <a:t>0°</a:t>
            </a:r>
            <a:r>
              <a:rPr lang="it-IT" sz="1600" dirty="0"/>
              <a:t> </a:t>
            </a:r>
            <a:r>
              <a:rPr lang="it-IT" sz="1600" b="1" dirty="0"/>
              <a:t>and 180° </a:t>
            </a:r>
            <a:r>
              <a:rPr lang="it-IT" sz="1600" dirty="0"/>
              <a:t>classes:</a:t>
            </a:r>
            <a:endParaRPr lang="it-IT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(images not </a:t>
            </a:r>
            <a:r>
              <a:rPr lang="it-IT" sz="1600" dirty="0" err="1"/>
              <a:t>rotated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3F1E2DB-A166-4A66-68EE-E1634BFF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07" y="1815254"/>
            <a:ext cx="7853382" cy="472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5DF2B2C-96DB-F39F-5707-66755F7A7F3C}"/>
              </a:ext>
            </a:extLst>
          </p:cNvPr>
          <p:cNvSpPr txBox="1"/>
          <p:nvPr/>
        </p:nvSpPr>
        <p:spPr>
          <a:xfrm>
            <a:off x="4105281" y="4498651"/>
            <a:ext cx="5801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Two images are </a:t>
            </a:r>
            <a:r>
              <a:rPr lang="it-IT" sz="1600" dirty="0" err="1"/>
              <a:t>misclassified</a:t>
            </a:r>
            <a:r>
              <a:rPr lang="it-IT" sz="1600" dirty="0"/>
              <a:t> for 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rotations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Different</a:t>
            </a:r>
            <a:r>
              <a:rPr lang="it-IT" sz="1600" dirty="0"/>
              <a:t> from the images of the </a:t>
            </a:r>
            <a:r>
              <a:rPr lang="it-IT" sz="1600" dirty="0" err="1"/>
              <a:t>previous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This</a:t>
            </a:r>
            <a:r>
              <a:rPr lang="it-IT" sz="1600" dirty="0"/>
              <a:t> </a:t>
            </a:r>
            <a:r>
              <a:rPr lang="it-IT" sz="1600" b="1" dirty="0" err="1"/>
              <a:t>cannot</a:t>
            </a:r>
            <a:r>
              <a:rPr lang="it-IT" sz="1600" b="1" dirty="0"/>
              <a:t> be a sure </a:t>
            </a:r>
            <a:r>
              <a:rPr lang="it-IT" sz="1600" b="1" dirty="0" err="1"/>
              <a:t>indication</a:t>
            </a:r>
            <a:r>
              <a:rPr lang="it-IT" sz="1600" b="1" dirty="0"/>
              <a:t> of </a:t>
            </a:r>
            <a:r>
              <a:rPr lang="it-IT" sz="1600" b="1" dirty="0" err="1"/>
              <a:t>possible</a:t>
            </a:r>
            <a:r>
              <a:rPr lang="it-IT" sz="1600" b="1" dirty="0"/>
              <a:t> </a:t>
            </a:r>
            <a:r>
              <a:rPr lang="it-IT" sz="1600" b="1" dirty="0" err="1"/>
              <a:t>better</a:t>
            </a:r>
            <a:r>
              <a:rPr lang="it-IT" sz="1600" b="1" dirty="0"/>
              <a:t> </a:t>
            </a:r>
            <a:r>
              <a:rPr lang="it-IT" sz="1600" b="1" dirty="0" err="1"/>
              <a:t>generalization</a:t>
            </a:r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3156265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5004D-8269-BC7D-ED32-9041A26BA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B937C0D0-3279-FCCA-7626-6DEB9CD1E4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6AD1F1-2D6F-9DFE-8BFB-3B7B3F0B0D2E}"/>
              </a:ext>
            </a:extLst>
          </p:cNvPr>
          <p:cNvSpPr txBox="1"/>
          <p:nvPr/>
        </p:nvSpPr>
        <p:spPr>
          <a:xfrm>
            <a:off x="970384" y="1380580"/>
            <a:ext cx="105063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Fine-Tuning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51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6055D-D03E-C3A7-AFC4-05F98A8E4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C2C6C15-28E5-71BA-6012-D59B755FA6A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06B19D0-8099-F4F8-6948-0D909CA082B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9CB26D8-2240-36C0-FE1B-9E9E58A6E22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0585830-F796-10D2-0D1B-3E2F6D7BEB0F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FFB197-9943-01F5-4B24-51202B64ABB5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Fine-</a:t>
            </a:r>
            <a:r>
              <a:rPr lang="it-IT" sz="4400" b="1" dirty="0" err="1">
                <a:solidFill>
                  <a:srgbClr val="246BE1"/>
                </a:solidFill>
              </a:rPr>
              <a:t>Tuned</a:t>
            </a:r>
            <a:r>
              <a:rPr lang="it-IT" sz="4400" b="1" dirty="0">
                <a:solidFill>
                  <a:srgbClr val="246BE1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8CAF607-745D-AC91-A361-7D83926AE8D1}"/>
              </a:ext>
            </a:extLst>
          </p:cNvPr>
          <p:cNvSpPr txBox="1"/>
          <p:nvPr/>
        </p:nvSpPr>
        <p:spPr>
          <a:xfrm>
            <a:off x="1993328" y="1112854"/>
            <a:ext cx="8410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Fine-tuning</a:t>
            </a:r>
            <a:r>
              <a:rPr lang="it-IT" sz="1600" dirty="0"/>
              <a:t> of MobileNetV2 </a:t>
            </a:r>
            <a:r>
              <a:rPr lang="it-IT" sz="1600" dirty="0" err="1"/>
              <a:t>pre-trained</a:t>
            </a:r>
            <a:r>
              <a:rPr lang="it-IT" sz="1600" dirty="0"/>
              <a:t> on </a:t>
            </a:r>
            <a:r>
              <a:rPr lang="it-IT" sz="1600" dirty="0" err="1"/>
              <a:t>ImageNet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Freezing</a:t>
            </a:r>
            <a:r>
              <a:rPr lang="it-IT" sz="1600" dirty="0"/>
              <a:t> the base </a:t>
            </a:r>
            <a:r>
              <a:rPr lang="it-IT" sz="1600" dirty="0" err="1"/>
              <a:t>model’s</a:t>
            </a:r>
            <a:r>
              <a:rPr lang="it-IT" sz="1600" dirty="0"/>
              <a:t> weights </a:t>
            </a:r>
            <a:r>
              <a:rPr lang="it-IT" sz="1600" dirty="0" err="1"/>
              <a:t>at</a:t>
            </a:r>
            <a:r>
              <a:rPr lang="it-IT" sz="1600" dirty="0"/>
              <a:t> the start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Adding</a:t>
            </a:r>
            <a:r>
              <a:rPr lang="it-IT" sz="1600" dirty="0"/>
              <a:t> a </a:t>
            </a:r>
            <a:r>
              <a:rPr lang="it-IT" sz="1600" b="1" dirty="0"/>
              <a:t>dense </a:t>
            </a:r>
            <a:r>
              <a:rPr lang="it-IT" sz="1600" b="1" dirty="0" err="1"/>
              <a:t>layer</a:t>
            </a:r>
            <a:r>
              <a:rPr lang="it-IT" sz="1600" b="1" dirty="0"/>
              <a:t> </a:t>
            </a:r>
            <a:r>
              <a:rPr lang="it-IT" sz="1600" dirty="0"/>
              <a:t>(512) with 0.6 dropout and the output </a:t>
            </a:r>
            <a:r>
              <a:rPr lang="it-IT" sz="1600" dirty="0" err="1"/>
              <a:t>layer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Using MobileNetV2’s </a:t>
            </a:r>
            <a:r>
              <a:rPr lang="it-IT" sz="1600" dirty="0" err="1"/>
              <a:t>preprocessing</a:t>
            </a:r>
            <a:r>
              <a:rPr lang="it-IT" sz="1600" dirty="0"/>
              <a:t> pipeline to </a:t>
            </a:r>
            <a:r>
              <a:rPr lang="it-IT" sz="1600" dirty="0" err="1"/>
              <a:t>prepare</a:t>
            </a:r>
            <a:r>
              <a:rPr lang="it-IT" sz="1600" dirty="0"/>
              <a:t> the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62D57D-23AD-D5F6-AFB0-4A0994350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81" y="2219412"/>
            <a:ext cx="4708351" cy="195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26A8F259-5B44-F21E-209E-1AA731B74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265681"/>
              </p:ext>
            </p:extLst>
          </p:nvPr>
        </p:nvGraphicFramePr>
        <p:xfrm>
          <a:off x="1141493" y="4205941"/>
          <a:ext cx="4808728" cy="243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97051">
                  <a:extLst>
                    <a:ext uri="{9D8B030D-6E8A-4147-A177-3AD203B41FA5}">
                      <a16:colId xmlns:a16="http://schemas.microsoft.com/office/drawing/2014/main" val="3278082383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1098487065"/>
                    </a:ext>
                  </a:extLst>
                </a:gridCol>
                <a:gridCol w="729107">
                  <a:extLst>
                    <a:ext uri="{9D8B030D-6E8A-4147-A177-3AD203B41FA5}">
                      <a16:colId xmlns:a16="http://schemas.microsoft.com/office/drawing/2014/main" val="622500412"/>
                    </a:ext>
                  </a:extLst>
                </a:gridCol>
                <a:gridCol w="937768">
                  <a:extLst>
                    <a:ext uri="{9D8B030D-6E8A-4147-A177-3AD203B41FA5}">
                      <a16:colId xmlns:a16="http://schemas.microsoft.com/office/drawing/2014/main" val="2984103588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3004316374"/>
                    </a:ext>
                  </a:extLst>
                </a:gridCol>
              </a:tblGrid>
              <a:tr h="157016"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22598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08640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42101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16561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51187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 err="1"/>
                        <a:t>Accuracy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68185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Macro </a:t>
                      </a:r>
                      <a:r>
                        <a:rPr lang="it-IT" sz="1400" b="1" dirty="0" err="1"/>
                        <a:t>avg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90026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 err="1"/>
                        <a:t>Weighted</a:t>
                      </a:r>
                      <a:r>
                        <a:rPr lang="it-IT" sz="1400" b="1" dirty="0"/>
                        <a:t> </a:t>
                      </a:r>
                      <a:r>
                        <a:rPr lang="it-IT" sz="1400" b="1" dirty="0" err="1"/>
                        <a:t>avg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49797"/>
                  </a:ext>
                </a:extLst>
              </a:tr>
            </a:tbl>
          </a:graphicData>
        </a:graphic>
      </p:graphicFrame>
      <p:pic>
        <p:nvPicPr>
          <p:cNvPr id="9218" name="Picture 2">
            <a:extLst>
              <a:ext uri="{FF2B5EF4-FFF2-40B4-BE49-F238E27FC236}">
                <a16:creationId xmlns:a16="http://schemas.microsoft.com/office/drawing/2014/main" id="{A59C8B41-EFD9-C391-CC73-19142D3F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50" y="3545633"/>
            <a:ext cx="3382206" cy="309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267D22A-EE0D-BAD7-E72E-B75DE185F48E}"/>
              </a:ext>
            </a:extLst>
          </p:cNvPr>
          <p:cNvSpPr txBox="1"/>
          <p:nvPr/>
        </p:nvSpPr>
        <p:spPr>
          <a:xfrm>
            <a:off x="6385848" y="2472579"/>
            <a:ext cx="4465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Seems</a:t>
            </a:r>
            <a:r>
              <a:rPr lang="it-IT" sz="1600" dirty="0"/>
              <a:t> to be </a:t>
            </a:r>
            <a:r>
              <a:rPr lang="it-IT" sz="1600" dirty="0" err="1"/>
              <a:t>suffering</a:t>
            </a:r>
            <a:r>
              <a:rPr lang="it-IT" sz="1600" dirty="0"/>
              <a:t> from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issue</a:t>
            </a:r>
            <a:r>
              <a:rPr lang="it-IT" sz="1600" b="1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the feature </a:t>
            </a:r>
            <a:r>
              <a:rPr lang="it-IT" sz="1600" dirty="0" err="1"/>
              <a:t>extraction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b="1" dirty="0" err="1"/>
              <a:t>issue</a:t>
            </a:r>
            <a:r>
              <a:rPr lang="it-IT" sz="1600" dirty="0"/>
              <a:t> stands in the </a:t>
            </a:r>
            <a:r>
              <a:rPr lang="it-IT" sz="1600" b="1" dirty="0" err="1"/>
              <a:t>pre-trained</a:t>
            </a:r>
            <a:r>
              <a:rPr lang="it-IT" sz="1600" b="1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262020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92F15-D308-E803-5F85-2513C21D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5400CD2-E0E2-BD38-984E-993668FDD5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B3068FD-816A-FD5D-05F2-00D829A4F42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709D69-E3C2-4D21-5025-5C75BCF0722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CE4CD-3C2A-E2DB-344F-691AFA92995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DF7307-E6C4-A1A3-F5D4-FCED9E25ECBA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err="1">
                <a:solidFill>
                  <a:srgbClr val="246BE1"/>
                </a:solidFill>
              </a:rPr>
              <a:t>Further</a:t>
            </a:r>
            <a:r>
              <a:rPr lang="it-IT" sz="4400" b="1" dirty="0">
                <a:solidFill>
                  <a:srgbClr val="246BE1"/>
                </a:solidFill>
              </a:rPr>
              <a:t> Fine-Tuning (</a:t>
            </a:r>
            <a:r>
              <a:rPr lang="it-IT" sz="4400" b="1" dirty="0" err="1">
                <a:solidFill>
                  <a:srgbClr val="246BE1"/>
                </a:solidFill>
              </a:rPr>
              <a:t>unfrozen</a:t>
            </a:r>
            <a:r>
              <a:rPr lang="it-IT" sz="4400" b="1" dirty="0">
                <a:solidFill>
                  <a:srgbClr val="246BE1"/>
                </a:solidFill>
              </a:rPr>
              <a:t>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CEB0C1-4AB8-76CD-F6FF-0E8273CD29AB}"/>
              </a:ext>
            </a:extLst>
          </p:cNvPr>
          <p:cNvSpPr txBox="1"/>
          <p:nvPr/>
        </p:nvSpPr>
        <p:spPr>
          <a:xfrm>
            <a:off x="1993328" y="1112854"/>
            <a:ext cx="841030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Further</a:t>
            </a:r>
            <a:r>
              <a:rPr lang="it-IT" sz="1600" b="1" dirty="0"/>
              <a:t> fine-tuning</a:t>
            </a:r>
            <a:r>
              <a:rPr lang="it-IT" sz="1600" dirty="0"/>
              <a:t> un-freezing the base </a:t>
            </a:r>
            <a:r>
              <a:rPr lang="it-IT" sz="1600" dirty="0" err="1"/>
              <a:t>model’s</a:t>
            </a:r>
            <a:r>
              <a:rPr lang="it-IT" sz="1600" dirty="0"/>
              <a:t> weights, with a </a:t>
            </a:r>
            <a:r>
              <a:rPr lang="it-IT" sz="1600" dirty="0" err="1"/>
              <a:t>lower</a:t>
            </a:r>
            <a:r>
              <a:rPr lang="it-IT" sz="1600" dirty="0"/>
              <a:t> learning rate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Increasingly</a:t>
            </a:r>
            <a:r>
              <a:rPr lang="it-IT" sz="1600" b="1" dirty="0"/>
              <a:t> more training </a:t>
            </a:r>
            <a:r>
              <a:rPr lang="it-IT" sz="1600" dirty="0"/>
              <a:t>on the </a:t>
            </a:r>
            <a:r>
              <a:rPr lang="it-IT" sz="1600" dirty="0" err="1"/>
              <a:t>previous</a:t>
            </a:r>
            <a:r>
              <a:rPr lang="it-IT" sz="1600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dirty="0" err="1"/>
              <a:t>issue</a:t>
            </a:r>
            <a:r>
              <a:rPr lang="it-IT" sz="1600" dirty="0"/>
              <a:t> on the </a:t>
            </a:r>
            <a:r>
              <a:rPr lang="it-IT" sz="1600" b="1" dirty="0"/>
              <a:t>classes 90° and 270° </a:t>
            </a:r>
            <a:r>
              <a:rPr lang="it-IT" sz="1600" dirty="0" err="1"/>
              <a:t>slowly</a:t>
            </a:r>
            <a:r>
              <a:rPr lang="it-IT" sz="1600" dirty="0"/>
              <a:t> </a:t>
            </a:r>
            <a:r>
              <a:rPr lang="it-IT" sz="1600" dirty="0" err="1"/>
              <a:t>gets</a:t>
            </a:r>
            <a:r>
              <a:rPr lang="it-IT" sz="1600" dirty="0"/>
              <a:t> «</a:t>
            </a:r>
            <a:r>
              <a:rPr lang="it-IT" sz="1600" dirty="0" err="1"/>
              <a:t>fixed</a:t>
            </a:r>
            <a:r>
              <a:rPr lang="it-IT" sz="1600" dirty="0"/>
              <a:t>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Not </a:t>
            </a:r>
            <a:r>
              <a:rPr lang="it-IT" sz="1600" dirty="0" err="1"/>
              <a:t>reaching</a:t>
            </a:r>
            <a:r>
              <a:rPr lang="it-IT" sz="1600" dirty="0"/>
              <a:t> the hand-</a:t>
            </a:r>
            <a:r>
              <a:rPr lang="it-IT" sz="1600" dirty="0" err="1"/>
              <a:t>crafted</a:t>
            </a:r>
            <a:r>
              <a:rPr lang="it-IT" sz="1600" dirty="0"/>
              <a:t> performance (</a:t>
            </a:r>
            <a:r>
              <a:rPr lang="it-IT" sz="1600" dirty="0" err="1"/>
              <a:t>could</a:t>
            </a:r>
            <a:r>
              <a:rPr lang="it-IT" sz="1600" dirty="0"/>
              <a:t> be fine-</a:t>
            </a:r>
            <a:r>
              <a:rPr lang="it-IT" sz="1600" dirty="0" err="1"/>
              <a:t>tuned</a:t>
            </a:r>
            <a:r>
              <a:rPr lang="it-IT" sz="1600" dirty="0"/>
              <a:t> more </a:t>
            </a:r>
            <a:r>
              <a:rPr lang="it-IT" sz="1600" dirty="0" err="1"/>
              <a:t>though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dirty="0" err="1"/>
              <a:t>classification</a:t>
            </a:r>
            <a:r>
              <a:rPr lang="it-IT" sz="1600" dirty="0"/>
              <a:t> task for </a:t>
            </a:r>
            <a:r>
              <a:rPr lang="it-IT" sz="1600" dirty="0" err="1"/>
              <a:t>which</a:t>
            </a:r>
            <a:r>
              <a:rPr lang="it-IT" sz="1600" dirty="0"/>
              <a:t> MobileNetV2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trained</a:t>
            </a:r>
            <a:r>
              <a:rPr lang="it-IT" sz="1600" dirty="0"/>
              <a:t> is </a:t>
            </a:r>
            <a:r>
              <a:rPr lang="it-IT" sz="1600" b="1" dirty="0"/>
              <a:t>not </a:t>
            </a:r>
            <a:r>
              <a:rPr lang="it-IT" sz="1600" b="1" dirty="0" err="1"/>
              <a:t>compatible</a:t>
            </a:r>
            <a:r>
              <a:rPr lang="it-IT" sz="1600" b="1" dirty="0"/>
              <a:t> with this task</a:t>
            </a:r>
            <a:r>
              <a:rPr lang="it-IT" sz="1600" dirty="0"/>
              <a:t>,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does</a:t>
            </a:r>
            <a:r>
              <a:rPr lang="it-IT" sz="1600" dirty="0"/>
              <a:t> not </a:t>
            </a:r>
            <a:r>
              <a:rPr lang="it-IT" sz="1600" dirty="0" err="1"/>
              <a:t>capture</a:t>
            </a:r>
            <a:r>
              <a:rPr lang="it-IT" sz="1600" dirty="0"/>
              <a:t> </a:t>
            </a:r>
            <a:r>
              <a:rPr lang="it-IT" sz="1600" b="1" dirty="0" err="1"/>
              <a:t>lateral-rotation</a:t>
            </a:r>
            <a:r>
              <a:rPr lang="it-IT" sz="1600" b="1" dirty="0"/>
              <a:t> information </a:t>
            </a:r>
            <a:r>
              <a:rPr lang="it-IT" sz="1600" dirty="0" err="1"/>
              <a:t>well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BDBB5A-DEEA-AB2E-C359-CBED7D5056C0}"/>
              </a:ext>
            </a:extLst>
          </p:cNvPr>
          <p:cNvSpPr txBox="1"/>
          <p:nvPr/>
        </p:nvSpPr>
        <p:spPr>
          <a:xfrm>
            <a:off x="1499731" y="1697629"/>
            <a:ext cx="949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Model 2 </a:t>
            </a:r>
            <a:r>
              <a:rPr lang="it-IT" dirty="0" err="1"/>
              <a:t>accuracy</a:t>
            </a:r>
            <a:r>
              <a:rPr lang="it-IT" dirty="0"/>
              <a:t>: 82%	               </a:t>
            </a:r>
            <a:r>
              <a:rPr lang="it-IT" b="1" dirty="0"/>
              <a:t>Model 3 </a:t>
            </a:r>
            <a:r>
              <a:rPr lang="it-IT" dirty="0" err="1"/>
              <a:t>accuracy</a:t>
            </a:r>
            <a:r>
              <a:rPr lang="it-IT" dirty="0"/>
              <a:t>: 94%	</a:t>
            </a:r>
            <a:r>
              <a:rPr lang="it-IT" b="1" dirty="0"/>
              <a:t>           Model 4 </a:t>
            </a:r>
            <a:r>
              <a:rPr lang="it-IT" dirty="0" err="1"/>
              <a:t>accuracy</a:t>
            </a:r>
            <a:r>
              <a:rPr lang="it-IT" dirty="0"/>
              <a:t>: 96%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E5B8A64-3359-EBC1-D87B-0324948A2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95" y="2103520"/>
            <a:ext cx="3238341" cy="29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D67D4CB-A84F-1F34-9121-4CA908715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80" y="2103521"/>
            <a:ext cx="3238340" cy="29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092ED63-256F-7CE8-8F3D-9BE03427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664" y="2088043"/>
            <a:ext cx="3326460" cy="30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73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61C19-979F-AB4B-0CB6-1E7746793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3AAF1DC4-44B5-C498-A650-F0B61B471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F66E40-9A2A-C642-4D75-9FB36F2B2A6F}"/>
              </a:ext>
            </a:extLst>
          </p:cNvPr>
          <p:cNvSpPr txBox="1"/>
          <p:nvPr/>
        </p:nvSpPr>
        <p:spPr>
          <a:xfrm>
            <a:off x="970384" y="1380580"/>
            <a:ext cx="105063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Full Range </a:t>
            </a:r>
            <a:r>
              <a:rPr lang="it-IT" sz="8800" b="1" dirty="0" err="1">
                <a:solidFill>
                  <a:schemeClr val="bg1"/>
                </a:solidFill>
              </a:rPr>
              <a:t>Rotations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52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028D8-0025-8F92-DC21-70AF8AE05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4BADD7E-25D3-08FE-D41F-94A997BCF88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DB62A7A-FBAF-FDD0-9F09-ED390CB4DBA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A7726CD-93AA-F2BB-CA71-50DE44520BC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6D5685D-56B4-6AB3-7503-885A6C03D3FD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6F24A5-447F-EB63-4EE8-8AF00AAA5100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Full Range </a:t>
            </a:r>
            <a:r>
              <a:rPr lang="it-IT" sz="4400" b="1" dirty="0" err="1">
                <a:solidFill>
                  <a:srgbClr val="246BE1"/>
                </a:solidFill>
              </a:rPr>
              <a:t>Rotations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BF9E43-650A-B5D0-3F37-97EF180B995A}"/>
              </a:ext>
            </a:extLst>
          </p:cNvPr>
          <p:cNvSpPr txBox="1"/>
          <p:nvPr/>
        </p:nvSpPr>
        <p:spPr>
          <a:xfrm>
            <a:off x="1993328" y="1112854"/>
            <a:ext cx="8690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Expanding</a:t>
            </a:r>
            <a:r>
              <a:rPr lang="it-IT" sz="1600" dirty="0"/>
              <a:t> the </a:t>
            </a:r>
            <a:r>
              <a:rPr lang="it-IT" sz="1600" dirty="0" err="1"/>
              <a:t>previous</a:t>
            </a:r>
            <a:r>
              <a:rPr lang="it-IT" sz="1600" dirty="0"/>
              <a:t> </a:t>
            </a:r>
            <a:r>
              <a:rPr lang="it-IT" sz="1600" dirty="0" err="1"/>
              <a:t>methods</a:t>
            </a:r>
            <a:r>
              <a:rPr lang="it-IT" sz="1600" dirty="0"/>
              <a:t>, </a:t>
            </a:r>
            <a:r>
              <a:rPr lang="it-IT" sz="1600" dirty="0" err="1"/>
              <a:t>while</a:t>
            </a:r>
            <a:r>
              <a:rPr lang="it-IT" sz="1600" dirty="0"/>
              <a:t> </a:t>
            </a:r>
            <a:r>
              <a:rPr lang="it-IT" sz="1600" dirty="0" err="1"/>
              <a:t>applying</a:t>
            </a:r>
            <a:r>
              <a:rPr lang="it-IT" sz="1600" dirty="0"/>
              <a:t> the best one (</a:t>
            </a:r>
            <a:r>
              <a:rPr lang="it-IT" sz="1600" b="1" dirty="0"/>
              <a:t>hand </a:t>
            </a:r>
            <a:r>
              <a:rPr lang="it-IT" sz="1600" b="1" dirty="0" err="1"/>
              <a:t>crafted</a:t>
            </a:r>
            <a:r>
              <a:rPr lang="it-IT" sz="1600" b="1" dirty="0"/>
              <a:t> CNN</a:t>
            </a:r>
            <a:r>
              <a:rPr lang="it-IT" sz="1600" dirty="0"/>
              <a:t>) to this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Images can </a:t>
            </a:r>
            <a:r>
              <a:rPr lang="it-IT" sz="1600" dirty="0" err="1"/>
              <a:t>now</a:t>
            </a:r>
            <a:r>
              <a:rPr lang="it-IT" sz="1600" dirty="0"/>
              <a:t> be </a:t>
            </a:r>
            <a:r>
              <a:rPr lang="it-IT" sz="1600" b="1" dirty="0" err="1"/>
              <a:t>rotated</a:t>
            </a:r>
            <a:r>
              <a:rPr lang="it-IT" sz="1600" b="1" dirty="0"/>
              <a:t> </a:t>
            </a:r>
            <a:r>
              <a:rPr lang="it-IT" sz="1600" b="1" dirty="0" err="1"/>
              <a:t>any</a:t>
            </a:r>
            <a:r>
              <a:rPr lang="it-IT" sz="1600" b="1" dirty="0"/>
              <a:t> </a:t>
            </a:r>
            <a:r>
              <a:rPr lang="it-IT" sz="1600" b="1" dirty="0" err="1"/>
              <a:t>amount</a:t>
            </a:r>
            <a:r>
              <a:rPr lang="it-IT" sz="1600" b="1" dirty="0"/>
              <a:t> </a:t>
            </a:r>
            <a:r>
              <a:rPr lang="it-IT" sz="1600" dirty="0"/>
              <a:t>from 0° to 360°.</a:t>
            </a:r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Customs </a:t>
            </a:r>
            <a:r>
              <a:rPr lang="it-IT" sz="1600" dirty="0" err="1"/>
              <a:t>functions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necessary</a:t>
            </a:r>
            <a:r>
              <a:rPr lang="it-IT" sz="1600" dirty="0"/>
              <a:t> to rotate the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Black </a:t>
            </a:r>
            <a:r>
              <a:rPr lang="it-IT" sz="1600" b="1" dirty="0" err="1"/>
              <a:t>fill</a:t>
            </a:r>
            <a:r>
              <a:rPr lang="it-IT" sz="1600" b="1" dirty="0"/>
              <a:t> </a:t>
            </a:r>
            <a:r>
              <a:rPr lang="it-IT" sz="1600" dirty="0"/>
              <a:t>must be </a:t>
            </a:r>
            <a:r>
              <a:rPr lang="it-IT" sz="1600" dirty="0" err="1"/>
              <a:t>deleted</a:t>
            </a:r>
            <a:r>
              <a:rPr lang="it-IT" sz="1600" dirty="0"/>
              <a:t>, </a:t>
            </a:r>
            <a:r>
              <a:rPr lang="it-IT" sz="1600" dirty="0" err="1"/>
              <a:t>otherwise</a:t>
            </a:r>
            <a:r>
              <a:rPr lang="it-IT" sz="1600" dirty="0"/>
              <a:t> the model </a:t>
            </a:r>
            <a:r>
              <a:rPr lang="it-IT" sz="1600" dirty="0" err="1"/>
              <a:t>would</a:t>
            </a:r>
            <a:r>
              <a:rPr lang="it-IT" sz="1600" dirty="0"/>
              <a:t> use </a:t>
            </a:r>
            <a:r>
              <a:rPr lang="it-IT" sz="1600" dirty="0" err="1"/>
              <a:t>it</a:t>
            </a:r>
            <a:r>
              <a:rPr lang="it-IT" sz="1600" dirty="0"/>
              <a:t> to </a:t>
            </a:r>
            <a:r>
              <a:rPr lang="it-IT" sz="1600" dirty="0" err="1"/>
              <a:t>learn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b="1" dirty="0" err="1"/>
              <a:t>biggest</a:t>
            </a:r>
            <a:r>
              <a:rPr lang="it-IT" sz="1600" b="1" dirty="0"/>
              <a:t> </a:t>
            </a:r>
            <a:r>
              <a:rPr lang="it-IT" sz="1600" b="1" dirty="0" err="1"/>
              <a:t>square</a:t>
            </a:r>
            <a:r>
              <a:rPr lang="it-IT" sz="1600" b="1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fits</a:t>
            </a:r>
            <a:r>
              <a:rPr lang="it-IT" sz="1600" dirty="0"/>
              <a:t> inside the </a:t>
            </a:r>
            <a:r>
              <a:rPr lang="it-IT" sz="1600" dirty="0" err="1"/>
              <a:t>rotated</a:t>
            </a:r>
            <a:r>
              <a:rPr lang="it-IT" sz="1600" dirty="0"/>
              <a:t> image is </a:t>
            </a:r>
            <a:r>
              <a:rPr lang="it-IT" sz="1600" dirty="0" err="1"/>
              <a:t>cropped</a:t>
            </a:r>
            <a:r>
              <a:rPr lang="it-IT" sz="1600" dirty="0"/>
              <a:t> </a:t>
            </a:r>
            <a:r>
              <a:rPr lang="it-IT" sz="1200" dirty="0"/>
              <a:t>[2]</a:t>
            </a:r>
          </a:p>
          <a:p>
            <a:endParaRPr lang="it-IT" sz="1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557A27-DF5A-505F-D8C6-4B72A54E80BC}"/>
              </a:ext>
            </a:extLst>
          </p:cNvPr>
          <p:cNvSpPr txBox="1"/>
          <p:nvPr/>
        </p:nvSpPr>
        <p:spPr>
          <a:xfrm>
            <a:off x="349899" y="6521552"/>
            <a:ext cx="784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[2] </a:t>
            </a:r>
            <a:r>
              <a:rPr lang="it-IT" sz="1200" dirty="0">
                <a:hlinkClick r:id="rId2"/>
              </a:rPr>
              <a:t>https://math.stackexchange.com/questions/828878/calculate-dimensions-of-square-inside-a-rotated-square</a:t>
            </a:r>
            <a:endParaRPr lang="it-IT" sz="1200" dirty="0"/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4BDE4885-24A6-01EF-93DC-08082A659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5" y="3309981"/>
            <a:ext cx="2176665" cy="21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54B39FF-EBDC-8978-0542-9241EA820B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6" t="788"/>
          <a:stretch/>
        </p:blipFill>
        <p:spPr>
          <a:xfrm>
            <a:off x="5032155" y="3326291"/>
            <a:ext cx="2127689" cy="212207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3FDFD20-3504-1D66-34A1-2691CD4AA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959" y="3326291"/>
            <a:ext cx="2125629" cy="21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98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CD699-A725-1AA9-C3A9-0AB82AF41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21FBD4E-6C7D-1CCD-ED31-401051F9AF3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1DFE049-48A8-4353-30B6-D6B023B07AE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4DCAF4C-1F53-F235-1476-2C746EC1CAF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613B1AC-9B81-AFE6-302F-009B2BCAEC5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A073D2-3187-8AB6-993F-5829AEC2B27F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Full Range </a:t>
            </a:r>
            <a:r>
              <a:rPr lang="it-IT" sz="4400" b="1" dirty="0" err="1">
                <a:solidFill>
                  <a:srgbClr val="246BE1"/>
                </a:solidFill>
              </a:rPr>
              <a:t>Rotations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D397C8-0838-9C0A-E826-68E2ECE22918}"/>
              </a:ext>
            </a:extLst>
          </p:cNvPr>
          <p:cNvSpPr txBox="1"/>
          <p:nvPr/>
        </p:nvSpPr>
        <p:spPr>
          <a:xfrm>
            <a:off x="1993329" y="1112854"/>
            <a:ext cx="79137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b="1" dirty="0"/>
              <a:t>output</a:t>
            </a:r>
            <a:r>
              <a:rPr lang="it-IT" sz="1600" dirty="0"/>
              <a:t> </a:t>
            </a:r>
            <a:r>
              <a:rPr lang="it-IT" sz="1600" dirty="0" err="1"/>
              <a:t>cannot</a:t>
            </a:r>
            <a:r>
              <a:rPr lang="it-IT" sz="1600" dirty="0"/>
              <a:t> be one-hot </a:t>
            </a:r>
            <a:r>
              <a:rPr lang="it-IT" sz="1600" dirty="0" err="1"/>
              <a:t>encoded</a:t>
            </a:r>
            <a:r>
              <a:rPr lang="it-IT" sz="1600" dirty="0"/>
              <a:t> </a:t>
            </a:r>
            <a:r>
              <a:rPr lang="it-IT" sz="1600" dirty="0" err="1"/>
              <a:t>anymore</a:t>
            </a:r>
            <a:r>
              <a:rPr lang="it-IT" sz="1600" dirty="0"/>
              <a:t>, </a:t>
            </a:r>
            <a:r>
              <a:rPr lang="it-IT" sz="1600" dirty="0" err="1"/>
              <a:t>but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also</a:t>
            </a:r>
            <a:r>
              <a:rPr lang="it-IT" sz="1600" dirty="0"/>
              <a:t> </a:t>
            </a:r>
            <a:r>
              <a:rPr lang="it-IT" sz="1600" dirty="0" err="1"/>
              <a:t>shouldn’t</a:t>
            </a:r>
            <a:r>
              <a:rPr lang="it-IT" sz="1600" dirty="0"/>
              <a:t> be the </a:t>
            </a:r>
            <a:r>
              <a:rPr lang="it-IT" sz="1600" dirty="0" err="1"/>
              <a:t>rotation</a:t>
            </a:r>
            <a:r>
              <a:rPr lang="it-IT" sz="1600" dirty="0"/>
              <a:t> </a:t>
            </a:r>
            <a:r>
              <a:rPr lang="it-IT" sz="1600" dirty="0" err="1"/>
              <a:t>amount</a:t>
            </a:r>
            <a:r>
              <a:rPr lang="it-IT" sz="1600" dirty="0"/>
              <a:t> in degrees.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If the </a:t>
            </a:r>
            <a:r>
              <a:rPr lang="it-IT" sz="1600" dirty="0" err="1"/>
              <a:t>rotation</a:t>
            </a:r>
            <a:r>
              <a:rPr lang="it-IT" sz="1600" dirty="0"/>
              <a:t> </a:t>
            </a:r>
            <a:r>
              <a:rPr lang="it-IT" sz="1600" dirty="0" err="1"/>
              <a:t>amount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r>
              <a:rPr lang="it-IT" sz="1600" dirty="0"/>
              <a:t>, </a:t>
            </a:r>
            <a:r>
              <a:rPr lang="it-IT" sz="1600" dirty="0" err="1"/>
              <a:t>rotations</a:t>
            </a:r>
            <a:r>
              <a:rPr lang="it-IT" sz="1600" dirty="0"/>
              <a:t> like </a:t>
            </a:r>
            <a:r>
              <a:rPr lang="it-IT" sz="1600" b="1" dirty="0"/>
              <a:t>1°</a:t>
            </a:r>
            <a:r>
              <a:rPr lang="it-IT" sz="1600" dirty="0"/>
              <a:t> and </a:t>
            </a:r>
            <a:r>
              <a:rPr lang="it-IT" sz="1600" b="1" dirty="0"/>
              <a:t>259°</a:t>
            </a:r>
            <a:r>
              <a:rPr lang="it-IT" sz="1600" dirty="0"/>
              <a:t> </a:t>
            </a:r>
            <a:r>
              <a:rPr lang="it-IT" sz="1600" dirty="0" err="1"/>
              <a:t>would</a:t>
            </a:r>
            <a:r>
              <a:rPr lang="it-IT" sz="1600" dirty="0"/>
              <a:t> be </a:t>
            </a:r>
            <a:r>
              <a:rPr lang="it-IT" sz="1600" dirty="0" err="1"/>
              <a:t>seen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b="1" dirty="0" err="1"/>
              <a:t>polar</a:t>
            </a:r>
            <a:r>
              <a:rPr lang="it-IT" sz="1600" b="1" dirty="0"/>
              <a:t> </a:t>
            </a:r>
            <a:r>
              <a:rPr lang="it-IT" sz="1600" b="1" dirty="0" err="1"/>
              <a:t>opposites</a:t>
            </a:r>
            <a:r>
              <a:rPr lang="it-IT" sz="1600" dirty="0"/>
              <a:t>, not close </a:t>
            </a:r>
            <a:r>
              <a:rPr lang="it-IT" sz="1600" dirty="0" err="1"/>
              <a:t>rotations</a:t>
            </a:r>
            <a:r>
              <a:rPr lang="it-IT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dirty="0" err="1"/>
              <a:t>rotations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converted</a:t>
            </a:r>
            <a:r>
              <a:rPr lang="it-IT" sz="1600" dirty="0"/>
              <a:t> to two </a:t>
            </a:r>
            <a:r>
              <a:rPr lang="it-IT" sz="1600" b="1" i="1" dirty="0"/>
              <a:t>x</a:t>
            </a:r>
            <a:r>
              <a:rPr lang="it-IT" sz="1600" b="1" dirty="0"/>
              <a:t> and </a:t>
            </a:r>
            <a:r>
              <a:rPr lang="it-IT" sz="1600" b="1" i="1" dirty="0"/>
              <a:t>y</a:t>
            </a:r>
            <a:r>
              <a:rPr lang="it-IT" sz="1600" b="1" dirty="0"/>
              <a:t> </a:t>
            </a:r>
            <a:r>
              <a:rPr lang="it-IT" sz="1600" b="1" dirty="0" err="1"/>
              <a:t>values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en-US" sz="1600" dirty="0"/>
              <a:t>θ is the rotation angle in radians.</a:t>
            </a: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8FBDA3-D0C3-6818-5176-7C90C44B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45" y="2648339"/>
            <a:ext cx="3768110" cy="72376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10932F6-CE1E-1F0E-706E-A29B92B8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4" y="3827879"/>
            <a:ext cx="9202795" cy="23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5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AF0C1-3C12-5F6F-AED1-2BE2E6313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F906F8B-C8AC-C6EF-CB80-30575547B78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104A3E0-356F-32E7-C624-EF8D7091BE2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709F014-E879-5E9F-F45F-68AB43B2F2F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EEA690D-869F-9593-2A48-C6CC5E74162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2BA6AE-140F-8070-AF93-B6C87D6DF0DC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Full Range </a:t>
            </a:r>
            <a:r>
              <a:rPr lang="it-IT" sz="4400" b="1" dirty="0" err="1">
                <a:solidFill>
                  <a:srgbClr val="246BE1"/>
                </a:solidFill>
              </a:rPr>
              <a:t>Rotations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32134F-47D6-A22E-5AE8-4B90DD77972A}"/>
              </a:ext>
            </a:extLst>
          </p:cNvPr>
          <p:cNvSpPr txBox="1"/>
          <p:nvPr/>
        </p:nvSpPr>
        <p:spPr>
          <a:xfrm>
            <a:off x="1993329" y="1112854"/>
            <a:ext cx="791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Rotations</a:t>
            </a:r>
            <a:r>
              <a:rPr lang="it-IT" sz="1600" dirty="0"/>
              <a:t> like 0° and 259° are </a:t>
            </a:r>
            <a:r>
              <a:rPr lang="it-IT" sz="1600" b="1" dirty="0" err="1"/>
              <a:t>next</a:t>
            </a:r>
            <a:r>
              <a:rPr lang="it-IT" sz="1600" b="1" dirty="0"/>
              <a:t> to </a:t>
            </a:r>
            <a:r>
              <a:rPr lang="it-IT" sz="1600" b="1" dirty="0" err="1"/>
              <a:t>each</a:t>
            </a:r>
            <a:r>
              <a:rPr lang="it-IT" sz="1600" b="1" dirty="0"/>
              <a:t> </a:t>
            </a:r>
            <a:r>
              <a:rPr lang="it-IT" sz="1600" b="1" dirty="0" err="1"/>
              <a:t>other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Rotations</a:t>
            </a:r>
            <a:r>
              <a:rPr lang="it-IT" sz="1600" dirty="0"/>
              <a:t> like 0° and 180° are </a:t>
            </a:r>
            <a:r>
              <a:rPr lang="it-IT" sz="1600" b="1" dirty="0"/>
              <a:t>opposite of </a:t>
            </a:r>
            <a:r>
              <a:rPr lang="it-IT" sz="1600" b="1" dirty="0" err="1"/>
              <a:t>each</a:t>
            </a:r>
            <a:r>
              <a:rPr lang="it-IT" sz="1600" b="1" dirty="0"/>
              <a:t> </a:t>
            </a:r>
            <a:r>
              <a:rPr lang="it-IT" sz="1600" b="1" dirty="0" err="1"/>
              <a:t>other</a:t>
            </a:r>
            <a:endParaRPr lang="it-IT" sz="16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A19015A-D074-E6E2-076D-CECAA28B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67" y="1819126"/>
            <a:ext cx="6055665" cy="47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err="1">
                <a:solidFill>
                  <a:srgbClr val="246BE1"/>
                </a:solidFill>
              </a:rPr>
              <a:t>Introduction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33D74D-3A6A-006B-F004-F8E79AB4921E}"/>
              </a:ext>
            </a:extLst>
          </p:cNvPr>
          <p:cNvSpPr txBox="1"/>
          <p:nvPr/>
        </p:nvSpPr>
        <p:spPr>
          <a:xfrm>
            <a:off x="1993328" y="1206161"/>
            <a:ext cx="4956165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Quarter-Turn</a:t>
            </a:r>
            <a:r>
              <a:rPr lang="it-IT" sz="2800" dirty="0"/>
              <a:t> </a:t>
            </a:r>
            <a:r>
              <a:rPr lang="it-IT" sz="2800" dirty="0" err="1"/>
              <a:t>Rotations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Hand-</a:t>
            </a:r>
            <a:r>
              <a:rPr lang="it-IT" sz="2000" dirty="0" err="1"/>
              <a:t>crafted</a:t>
            </a:r>
            <a:r>
              <a:rPr lang="it-IT" sz="2000" dirty="0"/>
              <a:t>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Feature </a:t>
            </a:r>
            <a:r>
              <a:rPr lang="it-IT" sz="2000" dirty="0" err="1"/>
              <a:t>extraction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Fine-tuning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sz="2800" b="1" dirty="0"/>
              <a:t>Full-Range</a:t>
            </a:r>
            <a:r>
              <a:rPr lang="it-IT" sz="2800" dirty="0"/>
              <a:t> </a:t>
            </a:r>
            <a:r>
              <a:rPr lang="it-IT" sz="2800" dirty="0" err="1"/>
              <a:t>Rotations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Applying</a:t>
            </a:r>
            <a:r>
              <a:rPr lang="it-IT" sz="2000" dirty="0"/>
              <a:t> the best </a:t>
            </a:r>
            <a:r>
              <a:rPr lang="it-IT" sz="2000" dirty="0" err="1"/>
              <a:t>method</a:t>
            </a:r>
            <a:r>
              <a:rPr lang="it-IT" sz="2000" dirty="0"/>
              <a:t> of the first part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487466B-965D-A1C1-89E3-2E4F1102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09" y="414000"/>
            <a:ext cx="2846424" cy="28333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718BCB-92AF-0592-C075-EA94F69C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809" y="3675745"/>
            <a:ext cx="2857059" cy="28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91BBD-1537-DE71-F2A2-1E884C274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0C2F43C-F7BD-CF31-F89A-D48E44793D8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48EA237-58F6-0C3D-E2BB-9B8F5D7B3EA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C82146E-581D-7B17-6AE3-6E18BC1FECC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EF4F75E-839C-EAD5-6F93-BE008E3A1A1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0A0E56-3C75-88C4-1334-4D18E3AAC03E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Full Range </a:t>
            </a:r>
            <a:r>
              <a:rPr lang="it-IT" sz="4400" b="1" dirty="0" err="1">
                <a:solidFill>
                  <a:srgbClr val="246BE1"/>
                </a:solidFill>
              </a:rPr>
              <a:t>Rotations</a:t>
            </a:r>
            <a:r>
              <a:rPr lang="it-IT" sz="4400" b="1" dirty="0">
                <a:solidFill>
                  <a:srgbClr val="246BE1"/>
                </a:solidFill>
              </a:rPr>
              <a:t>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65BAC2-2479-92CA-1DD0-E0E0A86E60D7}"/>
              </a:ext>
            </a:extLst>
          </p:cNvPr>
          <p:cNvSpPr txBox="1"/>
          <p:nvPr/>
        </p:nvSpPr>
        <p:spPr>
          <a:xfrm>
            <a:off x="1993329" y="1112854"/>
            <a:ext cx="81490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b="1" dirty="0" err="1"/>
              <a:t>same</a:t>
            </a:r>
            <a:r>
              <a:rPr lang="it-IT" sz="1600" b="1" dirty="0"/>
              <a:t> hand-made model </a:t>
            </a:r>
            <a:r>
              <a:rPr lang="it-IT" sz="1600" b="1" dirty="0" err="1"/>
              <a:t>architecture</a:t>
            </a:r>
            <a:r>
              <a:rPr lang="it-IT" sz="1600" b="1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slightly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learning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 Loss (</a:t>
            </a:r>
            <a:r>
              <a:rPr lang="it-IT" sz="1600" dirty="0" err="1"/>
              <a:t>mse</a:t>
            </a:r>
            <a:r>
              <a:rPr lang="it-IT" sz="1600" dirty="0"/>
              <a:t>): 0.15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Average</a:t>
            </a:r>
            <a:r>
              <a:rPr lang="it-IT" sz="1600" b="1" dirty="0"/>
              <a:t> </a:t>
            </a:r>
            <a:r>
              <a:rPr lang="it-IT" sz="1600" b="1" dirty="0" err="1"/>
              <a:t>error</a:t>
            </a:r>
            <a:r>
              <a:rPr lang="it-IT" sz="1600" b="1" dirty="0"/>
              <a:t> in degrees</a:t>
            </a:r>
            <a:r>
              <a:rPr lang="it-IT" sz="1600" dirty="0"/>
              <a:t>: 27.08°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Fairly</a:t>
            </a:r>
            <a:r>
              <a:rPr lang="it-IT" sz="1600" dirty="0"/>
              <a:t> </a:t>
            </a:r>
            <a:r>
              <a:rPr lang="it-IT" sz="1600" b="1" dirty="0" err="1"/>
              <a:t>acceptable</a:t>
            </a:r>
            <a:r>
              <a:rPr lang="it-IT" sz="1600" dirty="0"/>
              <a:t> </a:t>
            </a:r>
            <a:r>
              <a:rPr lang="it-IT" sz="1600" dirty="0" err="1"/>
              <a:t>considering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the images in the dataset are </a:t>
            </a:r>
            <a:r>
              <a:rPr lang="it-IT" sz="1600" b="1" dirty="0"/>
              <a:t>not </a:t>
            </a:r>
            <a:r>
              <a:rPr lang="it-IT" sz="1600" b="1" dirty="0" err="1"/>
              <a:t>necessarely</a:t>
            </a:r>
            <a:r>
              <a:rPr lang="it-IT" sz="1600" b="1" dirty="0"/>
              <a:t> </a:t>
            </a:r>
            <a:r>
              <a:rPr lang="it-IT" sz="1600" b="1" dirty="0" err="1"/>
              <a:t>perfectly</a:t>
            </a:r>
            <a:r>
              <a:rPr lang="it-IT" sz="1600" b="1" dirty="0"/>
              <a:t> </a:t>
            </a:r>
            <a:r>
              <a:rPr lang="it-IT" sz="1600" b="1" dirty="0" err="1"/>
              <a:t>level</a:t>
            </a:r>
            <a:r>
              <a:rPr lang="it-IT" sz="1600" dirty="0"/>
              <a:t>. A more </a:t>
            </a:r>
            <a:r>
              <a:rPr lang="it-IT" sz="1600" dirty="0" err="1"/>
              <a:t>curated</a:t>
            </a:r>
            <a:r>
              <a:rPr lang="it-IT" sz="1600" dirty="0"/>
              <a:t> dataset </a:t>
            </a:r>
            <a:r>
              <a:rPr lang="it-IT" sz="1600" dirty="0" err="1"/>
              <a:t>could</a:t>
            </a:r>
            <a:r>
              <a:rPr lang="it-IT" sz="1600" dirty="0"/>
              <a:t> </a:t>
            </a:r>
            <a:r>
              <a:rPr lang="it-IT" sz="1600" dirty="0" err="1"/>
              <a:t>improve</a:t>
            </a:r>
            <a:r>
              <a:rPr lang="it-IT" sz="1600" dirty="0"/>
              <a:t> the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dirty="0" err="1"/>
              <a:t>model’s</a:t>
            </a:r>
            <a:r>
              <a:rPr lang="it-IT" sz="1600" dirty="0"/>
              <a:t> </a:t>
            </a:r>
            <a:r>
              <a:rPr lang="it-IT" sz="1600" b="1" dirty="0" err="1"/>
              <a:t>architecture</a:t>
            </a:r>
            <a:r>
              <a:rPr lang="it-IT" sz="1600" b="1" dirty="0"/>
              <a:t> </a:t>
            </a:r>
            <a:r>
              <a:rPr lang="it-IT" sz="1600" b="1" dirty="0" err="1"/>
              <a:t>could</a:t>
            </a:r>
            <a:r>
              <a:rPr lang="it-IT" sz="1600" b="1" dirty="0"/>
              <a:t> be </a:t>
            </a:r>
            <a:r>
              <a:rPr lang="it-IT" sz="1600" b="1" dirty="0" err="1"/>
              <a:t>improved</a:t>
            </a:r>
            <a:r>
              <a:rPr lang="it-IT" sz="1600" dirty="0"/>
              <a:t>,</a:t>
            </a:r>
            <a:r>
              <a:rPr lang="it-IT" sz="1600" b="1" dirty="0"/>
              <a:t> </a:t>
            </a:r>
            <a:r>
              <a:rPr lang="it-IT" sz="1600" dirty="0"/>
              <a:t>for </a:t>
            </a:r>
            <a:r>
              <a:rPr lang="it-IT" sz="1600" dirty="0" err="1"/>
              <a:t>example</a:t>
            </a:r>
            <a:r>
              <a:rPr lang="it-IT" sz="1600" dirty="0"/>
              <a:t> with a </a:t>
            </a:r>
            <a:r>
              <a:rPr lang="it-IT" sz="1600" dirty="0" err="1"/>
              <a:t>bigger</a:t>
            </a:r>
            <a:r>
              <a:rPr lang="it-IT" sz="1600" dirty="0"/>
              <a:t> dense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before</a:t>
            </a:r>
            <a:r>
              <a:rPr lang="it-IT" sz="1600" dirty="0"/>
              <a:t> the output, 128 </a:t>
            </a:r>
            <a:r>
              <a:rPr lang="it-IT" sz="1600" dirty="0" err="1"/>
              <a:t>neurons</a:t>
            </a:r>
            <a:r>
              <a:rPr lang="it-IT" sz="1600" dirty="0"/>
              <a:t> </a:t>
            </a:r>
            <a:r>
              <a:rPr lang="it-IT" sz="1600" dirty="0" err="1"/>
              <a:t>might</a:t>
            </a:r>
            <a:r>
              <a:rPr lang="it-IT" sz="1600" dirty="0"/>
              <a:t> be </a:t>
            </a:r>
            <a:r>
              <a:rPr lang="it-IT" sz="1600" dirty="0" err="1"/>
              <a:t>too</a:t>
            </a:r>
            <a:r>
              <a:rPr lang="it-IT" sz="1600" dirty="0"/>
              <a:t> </a:t>
            </a:r>
            <a:r>
              <a:rPr lang="it-IT" sz="1600" dirty="0" err="1"/>
              <a:t>little</a:t>
            </a:r>
            <a:endParaRPr lang="it-IT" sz="1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6CF9AF-50F2-19E7-43C1-C1A6C019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71" y="1691846"/>
            <a:ext cx="4822857" cy="31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46C11-B1DC-5CD7-20E8-EB150D67A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DEE27E8-B7B5-0E06-4002-990371594DB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DFDCC32-1207-F2CD-CCA1-F685CB8878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4DEA03-A73F-63CC-F979-53C957444E8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ECB5C9-D067-64D6-386D-8B9533A1BBC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27B311-5221-15F2-6B53-F6B2F9E7651A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Full Range </a:t>
            </a:r>
            <a:r>
              <a:rPr lang="it-IT" sz="4400" b="1" dirty="0" err="1">
                <a:solidFill>
                  <a:srgbClr val="246BE1"/>
                </a:solidFill>
              </a:rPr>
              <a:t>Rotations</a:t>
            </a:r>
            <a:r>
              <a:rPr lang="it-IT" sz="4400" b="1" dirty="0">
                <a:solidFill>
                  <a:srgbClr val="246BE1"/>
                </a:solidFill>
              </a:rPr>
              <a:t>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7311C5-8725-DFF2-5FA8-CFB451DCFCB1}"/>
              </a:ext>
            </a:extLst>
          </p:cNvPr>
          <p:cNvSpPr txBox="1"/>
          <p:nvPr/>
        </p:nvSpPr>
        <p:spPr>
          <a:xfrm>
            <a:off x="1993329" y="1112854"/>
            <a:ext cx="81490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To </a:t>
            </a:r>
            <a:r>
              <a:rPr lang="it-IT" sz="1600" dirty="0" err="1"/>
              <a:t>better</a:t>
            </a:r>
            <a:r>
              <a:rPr lang="it-IT" sz="1600" dirty="0"/>
              <a:t> </a:t>
            </a:r>
            <a:r>
              <a:rPr lang="it-IT" sz="1600" dirty="0" err="1"/>
              <a:t>evaluate</a:t>
            </a:r>
            <a:r>
              <a:rPr lang="it-IT" sz="1600" dirty="0"/>
              <a:t> the </a:t>
            </a:r>
            <a:r>
              <a:rPr lang="it-IT" sz="1600" dirty="0" err="1"/>
              <a:t>results</a:t>
            </a:r>
            <a:r>
              <a:rPr lang="it-IT" sz="1600" dirty="0"/>
              <a:t>, </a:t>
            </a:r>
            <a:r>
              <a:rPr lang="it-IT" sz="1600" dirty="0" err="1"/>
              <a:t>let’s</a:t>
            </a:r>
            <a:r>
              <a:rPr lang="it-IT" sz="1600" dirty="0"/>
              <a:t> </a:t>
            </a:r>
            <a:r>
              <a:rPr lang="it-IT" sz="1600" b="1" dirty="0" err="1"/>
              <a:t>correct</a:t>
            </a:r>
            <a:r>
              <a:rPr lang="it-IT" sz="1600" b="1" dirty="0"/>
              <a:t> the </a:t>
            </a:r>
            <a:r>
              <a:rPr lang="it-IT" sz="1600" b="1" dirty="0" err="1"/>
              <a:t>rotations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Small </a:t>
            </a:r>
            <a:r>
              <a:rPr lang="it-IT" sz="1600" b="1" dirty="0" err="1"/>
              <a:t>rotation</a:t>
            </a:r>
            <a:r>
              <a:rPr lang="it-IT" sz="1600" b="1" dirty="0"/>
              <a:t> </a:t>
            </a:r>
            <a:r>
              <a:rPr lang="it-IT" sz="1600" b="1" dirty="0" err="1"/>
              <a:t>errors</a:t>
            </a:r>
            <a:r>
              <a:rPr lang="it-IT" sz="1600" b="1" dirty="0"/>
              <a:t> </a:t>
            </a:r>
            <a:r>
              <a:rPr lang="it-IT" sz="1600" dirty="0"/>
              <a:t>are </a:t>
            </a:r>
            <a:r>
              <a:rPr lang="it-IT" sz="1600" dirty="0" err="1"/>
              <a:t>very</a:t>
            </a:r>
            <a:r>
              <a:rPr lang="it-IT" sz="1600" dirty="0"/>
              <a:t> </a:t>
            </a:r>
            <a:r>
              <a:rPr lang="it-IT" sz="1600" dirty="0" err="1"/>
              <a:t>noticeable</a:t>
            </a:r>
            <a:r>
              <a:rPr lang="it-IT" sz="1600" dirty="0"/>
              <a:t> to the human </a:t>
            </a:r>
            <a:r>
              <a:rPr lang="it-IT" sz="1600" dirty="0" err="1"/>
              <a:t>eye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037B8C3-9B5D-BE50-33CD-0D482378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92" y="1733544"/>
            <a:ext cx="5098208" cy="36137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0984456-8A20-98DD-F903-A513A34DA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12" y="1710100"/>
            <a:ext cx="5098207" cy="36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6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65C97-E7E7-1D59-9448-C487C817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31A2081D-40CC-0C7E-4E26-4104C2DD1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B8EC12-8337-AE4B-A6D4-B7BDD50F779A}"/>
              </a:ext>
            </a:extLst>
          </p:cNvPr>
          <p:cNvSpPr txBox="1"/>
          <p:nvPr/>
        </p:nvSpPr>
        <p:spPr>
          <a:xfrm>
            <a:off x="970384" y="1380580"/>
            <a:ext cx="105063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Thanks for </a:t>
            </a:r>
            <a:r>
              <a:rPr lang="it-IT" sz="8800" b="1" dirty="0" err="1">
                <a:solidFill>
                  <a:schemeClr val="bg1"/>
                </a:solidFill>
              </a:rPr>
              <a:t>your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attention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20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3558F-9660-984F-6716-F0B3B9F9E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71058BC5-76C9-0304-1C5A-9E8CD480B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4D4622-6C6E-A606-0090-E34CEFE540EA}"/>
              </a:ext>
            </a:extLst>
          </p:cNvPr>
          <p:cNvSpPr txBox="1"/>
          <p:nvPr/>
        </p:nvSpPr>
        <p:spPr>
          <a:xfrm>
            <a:off x="726809" y="495677"/>
            <a:ext cx="1094945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chemeClr val="bg1"/>
                </a:solidFill>
              </a:rPr>
              <a:t>Thanks for </a:t>
            </a:r>
            <a:r>
              <a:rPr lang="it-IT" sz="7200" b="1" dirty="0" err="1">
                <a:solidFill>
                  <a:schemeClr val="bg1"/>
                </a:solidFill>
              </a:rPr>
              <a:t>your</a:t>
            </a:r>
            <a:r>
              <a:rPr lang="it-IT" sz="7200" b="1" dirty="0">
                <a:solidFill>
                  <a:schemeClr val="bg1"/>
                </a:solidFill>
              </a:rPr>
              <a:t> </a:t>
            </a:r>
            <a:r>
              <a:rPr lang="it-IT" sz="7200" b="1" dirty="0" err="1">
                <a:solidFill>
                  <a:schemeClr val="bg1"/>
                </a:solidFill>
              </a:rPr>
              <a:t>attention</a:t>
            </a:r>
            <a:endParaRPr lang="it-IT" sz="7200" b="1" dirty="0">
              <a:solidFill>
                <a:schemeClr val="bg1"/>
              </a:solidFill>
            </a:endParaRPr>
          </a:p>
          <a:p>
            <a:endParaRPr lang="it-IT" sz="5400" b="1" dirty="0">
              <a:solidFill>
                <a:schemeClr val="bg1"/>
              </a:solidFill>
            </a:endParaRPr>
          </a:p>
          <a:p>
            <a:r>
              <a:rPr lang="it-IT" sz="4800" b="1" dirty="0">
                <a:solidFill>
                  <a:schemeClr val="bg1"/>
                </a:solidFill>
              </a:rPr>
              <a:t>CNN-</a:t>
            </a:r>
            <a:r>
              <a:rPr lang="it-IT" sz="4800" b="1" dirty="0" err="1">
                <a:solidFill>
                  <a:schemeClr val="bg1"/>
                </a:solidFill>
              </a:rPr>
              <a:t>Based</a:t>
            </a:r>
            <a:r>
              <a:rPr lang="it-IT" sz="4800" b="1" dirty="0">
                <a:solidFill>
                  <a:schemeClr val="bg1"/>
                </a:solidFill>
              </a:rPr>
              <a:t> </a:t>
            </a:r>
            <a:r>
              <a:rPr lang="it-IT" sz="4800" b="1" dirty="0" err="1">
                <a:solidFill>
                  <a:schemeClr val="bg1"/>
                </a:solidFill>
              </a:rPr>
              <a:t>Rotation</a:t>
            </a:r>
            <a:r>
              <a:rPr lang="it-IT" sz="4800" b="1" dirty="0">
                <a:solidFill>
                  <a:schemeClr val="bg1"/>
                </a:solidFill>
              </a:rPr>
              <a:t> </a:t>
            </a:r>
            <a:r>
              <a:rPr lang="it-IT" sz="4800" b="1" dirty="0" err="1">
                <a:solidFill>
                  <a:schemeClr val="bg1"/>
                </a:solidFill>
              </a:rPr>
              <a:t>Correction</a:t>
            </a:r>
            <a:endParaRPr lang="it-IT" sz="3600" b="1" dirty="0">
              <a:solidFill>
                <a:schemeClr val="bg1"/>
              </a:solidFill>
            </a:endParaRPr>
          </a:p>
          <a:p>
            <a:endParaRPr lang="it-IT" sz="32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Advanced Machine Learning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A4EE8-3E0C-2984-2904-02EE71CA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A231-AD07-22B3-DB38-4DA1E6DA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04EA49D-4C8C-EBF9-523A-0EE9EBAE64C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CEC1383-5B4A-8527-AE5F-F0AB743DBC5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2431865-3CE6-A04C-1931-B56D9AB176A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4A55DE-0E97-A5B5-B953-AAF723EE4DE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4C4B9-D404-FF55-9FA4-6DC0BDF860D9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Dataset </a:t>
            </a:r>
            <a:r>
              <a:rPr lang="it-IT" sz="4400" b="1" dirty="0" err="1">
                <a:solidFill>
                  <a:srgbClr val="246BE1"/>
                </a:solidFill>
              </a:rPr>
              <a:t>Preparation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88234C6-229A-D4B6-912C-6E29BF71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62" y="3514485"/>
            <a:ext cx="6099875" cy="332254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ABB7BF-B1A6-DFAD-E9F7-7FCC5A407484}"/>
              </a:ext>
            </a:extLst>
          </p:cNvPr>
          <p:cNvSpPr txBox="1"/>
          <p:nvPr/>
        </p:nvSpPr>
        <p:spPr>
          <a:xfrm>
            <a:off x="305834" y="6296776"/>
            <a:ext cx="7847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hlinkClick r:id="rId3"/>
              </a:rPr>
              <a:t>[1] https://www.kaggle.com/datasets/arnaud58/landscape-pictures</a:t>
            </a:r>
            <a:endParaRPr lang="it-IT" sz="1200" dirty="0"/>
          </a:p>
          <a:p>
            <a:r>
              <a:rPr lang="it-IT" sz="1200" dirty="0">
                <a:hlinkClick r:id="rId4"/>
              </a:rPr>
              <a:t>[2] https://www.kaggle.com/datasets/heonh0/daynight-cityview</a:t>
            </a:r>
            <a:endParaRPr lang="it-IT" sz="12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DCD2D7-165E-EFFC-E2B2-5D871624A226}"/>
              </a:ext>
            </a:extLst>
          </p:cNvPr>
          <p:cNvSpPr txBox="1"/>
          <p:nvPr/>
        </p:nvSpPr>
        <p:spPr>
          <a:xfrm>
            <a:off x="1993328" y="1112854"/>
            <a:ext cx="65133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Dataset</a:t>
            </a:r>
            <a:r>
              <a:rPr lang="it-IT" sz="1600" dirty="0"/>
              <a:t> created by </a:t>
            </a:r>
            <a:r>
              <a:rPr lang="it-IT" sz="1600" dirty="0" err="1"/>
              <a:t>manually</a:t>
            </a:r>
            <a:r>
              <a:rPr lang="it-IT" sz="1600" dirty="0"/>
              <a:t> sampling from: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Landscape</a:t>
            </a:r>
            <a:r>
              <a:rPr lang="it-IT" sz="1600" dirty="0"/>
              <a:t> Pictures </a:t>
            </a:r>
            <a:r>
              <a:rPr lang="it-IT" sz="1200" dirty="0"/>
              <a:t>[1] </a:t>
            </a:r>
            <a:r>
              <a:rPr lang="it-IT" sz="1600" dirty="0"/>
              <a:t>			--&gt; 110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Unpaired</a:t>
            </a:r>
            <a:r>
              <a:rPr lang="it-IT" sz="1600" dirty="0"/>
              <a:t> Day and Night </a:t>
            </a:r>
            <a:r>
              <a:rPr lang="it-IT" sz="1600" dirty="0" err="1"/>
              <a:t>cityview</a:t>
            </a:r>
            <a:r>
              <a:rPr lang="it-IT" sz="1600" dirty="0"/>
              <a:t> images </a:t>
            </a:r>
            <a:r>
              <a:rPr lang="it-IT" sz="1200" dirty="0"/>
              <a:t>[2]</a:t>
            </a:r>
            <a:r>
              <a:rPr lang="it-IT" sz="1600" dirty="0"/>
              <a:t>	--&gt; 190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60-20-20 Train/Val/Test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Each</a:t>
            </a:r>
            <a:r>
              <a:rPr lang="it-IT" sz="1600" dirty="0"/>
              <a:t> image is then </a:t>
            </a:r>
            <a:r>
              <a:rPr lang="it-IT" sz="1600" b="1" dirty="0" err="1"/>
              <a:t>divided</a:t>
            </a:r>
            <a:r>
              <a:rPr lang="it-IT" sz="1600" dirty="0"/>
              <a:t> into one or multiple </a:t>
            </a:r>
            <a:r>
              <a:rPr lang="it-IT" sz="1600" dirty="0" err="1"/>
              <a:t>squares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Dataset </a:t>
            </a:r>
            <a:r>
              <a:rPr lang="it-IT" sz="1600" dirty="0" err="1"/>
              <a:t>becomes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square</a:t>
            </a:r>
            <a:r>
              <a:rPr lang="it-IT" sz="1600" dirty="0"/>
              <a:t> images, with </a:t>
            </a:r>
            <a:r>
              <a:rPr lang="it-IT" sz="1600" b="1" dirty="0" err="1"/>
              <a:t>different</a:t>
            </a:r>
            <a:r>
              <a:rPr lang="it-IT" sz="1600" b="1" dirty="0"/>
              <a:t> </a:t>
            </a:r>
            <a:r>
              <a:rPr lang="it-IT" sz="1600" b="1" dirty="0" err="1"/>
              <a:t>resolutions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359 </a:t>
            </a:r>
            <a:r>
              <a:rPr lang="it-IT" sz="1600" dirty="0" err="1"/>
              <a:t>train</a:t>
            </a:r>
            <a:r>
              <a:rPr lang="it-IT" sz="1600" dirty="0"/>
              <a:t>, 166 val, 117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Random </a:t>
            </a:r>
            <a:r>
              <a:rPr lang="it-IT" sz="1600" dirty="0" err="1"/>
              <a:t>rotations</a:t>
            </a:r>
            <a:r>
              <a:rPr lang="it-IT" sz="1600" dirty="0"/>
              <a:t> are </a:t>
            </a:r>
            <a:r>
              <a:rPr lang="it-IT" sz="1600" dirty="0" err="1"/>
              <a:t>applied</a:t>
            </a:r>
            <a:r>
              <a:rPr lang="it-IT" sz="1600" dirty="0"/>
              <a:t> </a:t>
            </a:r>
            <a:r>
              <a:rPr lang="it-IT" sz="1600" dirty="0" err="1"/>
              <a:t>while</a:t>
            </a:r>
            <a:r>
              <a:rPr lang="it-IT" sz="1600" dirty="0"/>
              <a:t> training, </a:t>
            </a:r>
            <a:r>
              <a:rPr lang="it-IT" sz="1600" dirty="0" err="1"/>
              <a:t>through</a:t>
            </a:r>
            <a:r>
              <a:rPr lang="it-IT" sz="1600" dirty="0"/>
              <a:t> a data loader</a:t>
            </a:r>
          </a:p>
        </p:txBody>
      </p:sp>
    </p:spTree>
    <p:extLst>
      <p:ext uri="{BB962C8B-B14F-4D97-AF65-F5344CB8AC3E}">
        <p14:creationId xmlns:p14="http://schemas.microsoft.com/office/powerpoint/2010/main" val="177919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1380580"/>
            <a:ext cx="89505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Hand-</a:t>
            </a:r>
            <a:r>
              <a:rPr lang="it-IT" sz="8800" b="1" dirty="0" err="1">
                <a:solidFill>
                  <a:schemeClr val="bg1"/>
                </a:solidFill>
              </a:rPr>
              <a:t>Crafted</a:t>
            </a:r>
            <a:r>
              <a:rPr lang="it-IT" sz="8800" b="1" dirty="0">
                <a:solidFill>
                  <a:schemeClr val="bg1"/>
                </a:solidFill>
              </a:rPr>
              <a:t> CNN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DF1B6-0510-D17D-324E-B8380EB62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8623D6D-6F53-14B7-05A2-34209C08FC3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B024B45-BDFC-F2F1-C06A-1C1F36FF0D8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B89485A-C0D2-C9C8-41AB-BB26A36E20E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5D0939D-C764-2084-FD4E-5F3FBE3ADBB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361AC04-3FB0-146D-FF07-4C71FA1D051F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Hand-</a:t>
            </a:r>
            <a:r>
              <a:rPr lang="it-IT" sz="4400" b="1" dirty="0" err="1">
                <a:solidFill>
                  <a:srgbClr val="246BE1"/>
                </a:solidFill>
              </a:rPr>
              <a:t>Crafted</a:t>
            </a:r>
            <a:r>
              <a:rPr lang="it-IT" sz="4400" b="1" dirty="0">
                <a:solidFill>
                  <a:srgbClr val="246BE1"/>
                </a:solidFill>
              </a:rPr>
              <a:t> CNN </a:t>
            </a:r>
            <a:r>
              <a:rPr lang="it-IT" sz="4400" b="1" dirty="0" err="1">
                <a:solidFill>
                  <a:srgbClr val="246BE1"/>
                </a:solidFill>
              </a:rPr>
              <a:t>Approach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C827E5-2745-73AC-87F8-EB7EF3172757}"/>
              </a:ext>
            </a:extLst>
          </p:cNvPr>
          <p:cNvSpPr txBox="1"/>
          <p:nvPr/>
        </p:nvSpPr>
        <p:spPr>
          <a:xfrm>
            <a:off x="1993328" y="1112854"/>
            <a:ext cx="636853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Creating</a:t>
            </a:r>
            <a:r>
              <a:rPr lang="it-IT" sz="1600" dirty="0"/>
              <a:t> and training a </a:t>
            </a:r>
            <a:r>
              <a:rPr lang="it-IT" sz="1600" b="1" dirty="0"/>
              <a:t>CNN from scratch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Total </a:t>
            </a:r>
            <a:r>
              <a:rPr lang="it-IT" sz="1600" dirty="0" err="1"/>
              <a:t>trainable</a:t>
            </a:r>
            <a:r>
              <a:rPr lang="it-IT" sz="1600" dirty="0"/>
              <a:t> </a:t>
            </a:r>
            <a:r>
              <a:rPr lang="it-IT" sz="1600" dirty="0" err="1"/>
              <a:t>parameters</a:t>
            </a:r>
            <a:r>
              <a:rPr lang="it-IT" sz="1600" dirty="0"/>
              <a:t>: 835,716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Data loader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rotates</a:t>
            </a:r>
            <a:r>
              <a:rPr lang="it-IT" sz="1600" dirty="0"/>
              <a:t> input images </a:t>
            </a:r>
            <a:r>
              <a:rPr lang="it-IT" sz="1600" dirty="0" err="1"/>
              <a:t>randomly</a:t>
            </a:r>
            <a:r>
              <a:rPr lang="it-IT" sz="1600" dirty="0"/>
              <a:t> (0°, 90°, 180° 270°)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BB785CD-0ECE-65A5-04C2-0D9367658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243712"/>
              </p:ext>
            </p:extLst>
          </p:nvPr>
        </p:nvGraphicFramePr>
        <p:xfrm>
          <a:off x="3606355" y="1558158"/>
          <a:ext cx="4979290" cy="3992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12949">
                  <a:extLst>
                    <a:ext uri="{9D8B030D-6E8A-4147-A177-3AD203B41FA5}">
                      <a16:colId xmlns:a16="http://schemas.microsoft.com/office/drawing/2014/main" val="4042826796"/>
                    </a:ext>
                  </a:extLst>
                </a:gridCol>
                <a:gridCol w="1498918">
                  <a:extLst>
                    <a:ext uri="{9D8B030D-6E8A-4147-A177-3AD203B41FA5}">
                      <a16:colId xmlns:a16="http://schemas.microsoft.com/office/drawing/2014/main" val="892210352"/>
                    </a:ext>
                  </a:extLst>
                </a:gridCol>
                <a:gridCol w="967423">
                  <a:extLst>
                    <a:ext uri="{9D8B030D-6E8A-4147-A177-3AD203B41FA5}">
                      <a16:colId xmlns:a16="http://schemas.microsoft.com/office/drawing/2014/main" val="4205951091"/>
                    </a:ext>
                  </a:extLst>
                </a:gridCol>
              </a:tblGrid>
              <a:tr h="121578">
                <a:tc>
                  <a:txBody>
                    <a:bodyPr/>
                    <a:lstStyle/>
                    <a:p>
                      <a:r>
                        <a:rPr lang="it-IT" sz="1600" dirty="0"/>
                        <a:t>Layer </a:t>
                      </a:r>
                      <a:r>
                        <a:rPr lang="it-IT" sz="1600" dirty="0" err="1"/>
                        <a:t>Type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Output </a:t>
                      </a:r>
                      <a:r>
                        <a:rPr lang="it-IT" sz="1600" dirty="0" err="1"/>
                        <a:t>Shape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72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087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16, 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68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126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32, 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4’640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97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843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18’496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54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22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3x3 + Dropout 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(13, 13, 128)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73’856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39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3x3 + Dropout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(6, 6, 128)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147’584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211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Flatten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(4608)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74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Dense, 128 + Dropout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589,952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12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061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8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EDD1C-254D-F405-FF47-615C3273B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CF7A0A0-8FF1-1E31-D091-0E1147065C3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07360F1-0FFC-9822-5D50-897441796B9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BEAD32A-13A7-D365-4216-FF126D21BD0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2EE9F-14B7-F2A2-1F0E-FBBA347F4D1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323B9C3-5A6D-0240-028C-A348E822B4B6}"/>
              </a:ext>
            </a:extLst>
          </p:cNvPr>
          <p:cNvSpPr txBox="1"/>
          <p:nvPr/>
        </p:nvSpPr>
        <p:spPr>
          <a:xfrm>
            <a:off x="1648707" y="259963"/>
            <a:ext cx="8828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Hand-</a:t>
            </a:r>
            <a:r>
              <a:rPr lang="it-IT" sz="4400" b="1" dirty="0" err="1">
                <a:solidFill>
                  <a:srgbClr val="246BE1"/>
                </a:solidFill>
              </a:rPr>
              <a:t>Crafted</a:t>
            </a:r>
            <a:r>
              <a:rPr lang="it-IT" sz="4400" b="1" dirty="0">
                <a:solidFill>
                  <a:srgbClr val="246BE1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07991E-2D2C-E2FF-C6CE-1050EC09E4AD}"/>
              </a:ext>
            </a:extLst>
          </p:cNvPr>
          <p:cNvSpPr txBox="1"/>
          <p:nvPr/>
        </p:nvSpPr>
        <p:spPr>
          <a:xfrm>
            <a:off x="1993328" y="1112854"/>
            <a:ext cx="30333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model </a:t>
            </a:r>
            <a:r>
              <a:rPr lang="it-IT" sz="1600" b="1" dirty="0" err="1"/>
              <a:t>converges</a:t>
            </a:r>
            <a:r>
              <a:rPr lang="it-IT" sz="1600" dirty="0"/>
              <a:t> </a:t>
            </a:r>
            <a:r>
              <a:rPr lang="it-IT" sz="1600" dirty="0" err="1"/>
              <a:t>rapidly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81CAC47-00D4-A479-484D-70E9BC78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5" y="1674170"/>
            <a:ext cx="9274629" cy="37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4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06E4-5A01-74A7-642F-0D0207947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FFF581C-5268-040A-0D15-341DEF5EA8F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2BC05D5-A305-2EEF-C449-ABF7E95E46C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617CCAC-2D9C-B20E-561A-A6EAF5C42E1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B08A9E3-5D83-35BB-0290-62CBEDA62AB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08D36CA-AA15-8283-6273-29B2A2E284DD}"/>
              </a:ext>
            </a:extLst>
          </p:cNvPr>
          <p:cNvSpPr txBox="1"/>
          <p:nvPr/>
        </p:nvSpPr>
        <p:spPr>
          <a:xfrm>
            <a:off x="1648707" y="259963"/>
            <a:ext cx="8828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Hand-</a:t>
            </a:r>
            <a:r>
              <a:rPr lang="it-IT" sz="4400" b="1" dirty="0" err="1">
                <a:solidFill>
                  <a:srgbClr val="246BE1"/>
                </a:solidFill>
              </a:rPr>
              <a:t>Crafted</a:t>
            </a:r>
            <a:r>
              <a:rPr lang="it-IT" sz="4400" b="1" dirty="0">
                <a:solidFill>
                  <a:srgbClr val="246BE1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60783F-08A8-D3DE-3178-F3FD5EA2224B}"/>
              </a:ext>
            </a:extLst>
          </p:cNvPr>
          <p:cNvSpPr txBox="1"/>
          <p:nvPr/>
        </p:nvSpPr>
        <p:spPr>
          <a:xfrm>
            <a:off x="1993328" y="1112854"/>
            <a:ext cx="818230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Test set</a:t>
            </a:r>
            <a:r>
              <a:rPr lang="it-IT" sz="1600" dirty="0"/>
              <a:t> created by </a:t>
            </a:r>
            <a:r>
              <a:rPr lang="it-IT" sz="1600" dirty="0" err="1"/>
              <a:t>rotating</a:t>
            </a:r>
            <a:r>
              <a:rPr lang="it-IT" sz="1600" dirty="0"/>
              <a:t> the test images by </a:t>
            </a:r>
            <a:r>
              <a:rPr lang="it-IT" sz="1600" dirty="0" err="1"/>
              <a:t>every</a:t>
            </a:r>
            <a:r>
              <a:rPr lang="it-IT" sz="1600" dirty="0"/>
              <a:t> </a:t>
            </a:r>
            <a:r>
              <a:rPr lang="it-IT" sz="1600" dirty="0" err="1"/>
              <a:t>possible</a:t>
            </a:r>
            <a:r>
              <a:rPr lang="it-IT" sz="1600" dirty="0"/>
              <a:t> quarter-</a:t>
            </a:r>
            <a:r>
              <a:rPr lang="it-IT" sz="1600" dirty="0" err="1"/>
              <a:t>rotation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Classification</a:t>
            </a:r>
            <a:r>
              <a:rPr lang="it-IT" sz="1600" b="1" dirty="0"/>
              <a:t> report: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Great performance</a:t>
            </a:r>
            <a:r>
              <a:rPr lang="it-IT" sz="1600" dirty="0"/>
              <a:t>: 98%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Very</a:t>
            </a:r>
            <a:r>
              <a:rPr lang="it-IT" sz="1600" dirty="0"/>
              <a:t> </a:t>
            </a:r>
            <a:r>
              <a:rPr lang="it-IT" sz="1600" b="1" dirty="0" err="1"/>
              <a:t>few</a:t>
            </a:r>
            <a:r>
              <a:rPr lang="it-IT" sz="1600" dirty="0"/>
              <a:t> </a:t>
            </a:r>
            <a:r>
              <a:rPr lang="it-IT" sz="1600" b="1" dirty="0" err="1"/>
              <a:t>misclassifications</a:t>
            </a:r>
            <a:r>
              <a:rPr lang="it-IT" sz="1600" dirty="0"/>
              <a:t>, </a:t>
            </a:r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retrieve</a:t>
            </a:r>
            <a:r>
              <a:rPr lang="it-IT" sz="1600" dirty="0"/>
              <a:t> and plot </a:t>
            </a:r>
            <a:r>
              <a:rPr lang="it-IT" sz="1600" dirty="0" err="1"/>
              <a:t>them</a:t>
            </a:r>
            <a:r>
              <a:rPr lang="it-IT" sz="1600" dirty="0"/>
              <a:t> to </a:t>
            </a:r>
            <a:r>
              <a:rPr lang="it-IT" sz="1600" dirty="0" err="1"/>
              <a:t>further</a:t>
            </a:r>
            <a:r>
              <a:rPr lang="it-IT" sz="1600" dirty="0"/>
              <a:t> </a:t>
            </a:r>
            <a:r>
              <a:rPr lang="it-IT" sz="1600" dirty="0" err="1"/>
              <a:t>analyze</a:t>
            </a:r>
            <a:r>
              <a:rPr lang="it-IT" sz="1600" dirty="0"/>
              <a:t>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559881DD-7E88-2318-02B5-4B8C8E1DF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15052"/>
              </p:ext>
            </p:extLst>
          </p:nvPr>
        </p:nvGraphicFramePr>
        <p:xfrm>
          <a:off x="1610773" y="1873950"/>
          <a:ext cx="5461129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4658">
                  <a:extLst>
                    <a:ext uri="{9D8B030D-6E8A-4147-A177-3AD203B41FA5}">
                      <a16:colId xmlns:a16="http://schemas.microsoft.com/office/drawing/2014/main" val="3278082383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1098487065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622500412"/>
                    </a:ext>
                  </a:extLst>
                </a:gridCol>
                <a:gridCol w="1047178">
                  <a:extLst>
                    <a:ext uri="{9D8B030D-6E8A-4147-A177-3AD203B41FA5}">
                      <a16:colId xmlns:a16="http://schemas.microsoft.com/office/drawing/2014/main" val="2984103588"/>
                    </a:ext>
                  </a:extLst>
                </a:gridCol>
                <a:gridCol w="1062802">
                  <a:extLst>
                    <a:ext uri="{9D8B030D-6E8A-4147-A177-3AD203B41FA5}">
                      <a16:colId xmlns:a16="http://schemas.microsoft.com/office/drawing/2014/main" val="3004316374"/>
                    </a:ext>
                  </a:extLst>
                </a:gridCol>
              </a:tblGrid>
              <a:tr h="206423"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22598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08640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42101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16561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51187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Accuracy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68185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Macro </a:t>
                      </a:r>
                      <a:r>
                        <a:rPr lang="it-IT" sz="1600" b="1" dirty="0" err="1"/>
                        <a:t>avg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90026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Weighted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avg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49797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3A5194D-F232-CBE0-3C23-1F6E86B51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591" y="1764277"/>
            <a:ext cx="3190936" cy="292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5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C87BB-1DCB-11F8-1393-6E77D61AF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9C78483-42CE-D5D6-3965-AD543F6A609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74552D6-3803-A355-0ADC-9053048877F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773D89-A164-D0E5-146C-D348B91EC10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40323C8-B327-79E4-48EC-2CABCB715F9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DDF8E6-A212-7229-D925-412905BA78A1}"/>
              </a:ext>
            </a:extLst>
          </p:cNvPr>
          <p:cNvSpPr txBox="1"/>
          <p:nvPr/>
        </p:nvSpPr>
        <p:spPr>
          <a:xfrm>
            <a:off x="1648707" y="259963"/>
            <a:ext cx="8828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Hand-</a:t>
            </a:r>
            <a:r>
              <a:rPr lang="it-IT" sz="4400" b="1" dirty="0" err="1">
                <a:solidFill>
                  <a:srgbClr val="246BE1"/>
                </a:solidFill>
              </a:rPr>
              <a:t>Crafted</a:t>
            </a:r>
            <a:r>
              <a:rPr lang="it-IT" sz="4400" b="1" dirty="0">
                <a:solidFill>
                  <a:srgbClr val="246BE1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F4C786-A1CF-9D7C-C790-2C2144C000FD}"/>
              </a:ext>
            </a:extLst>
          </p:cNvPr>
          <p:cNvSpPr txBox="1"/>
          <p:nvPr/>
        </p:nvSpPr>
        <p:spPr>
          <a:xfrm>
            <a:off x="1993328" y="1112854"/>
            <a:ext cx="794050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Misclassified</a:t>
            </a:r>
            <a:r>
              <a:rPr lang="it-IT" sz="1600" b="1" dirty="0"/>
              <a:t> images: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Repeated</a:t>
            </a:r>
            <a:r>
              <a:rPr lang="it-IT" sz="1600" b="1" dirty="0"/>
              <a:t> </a:t>
            </a:r>
            <a:r>
              <a:rPr lang="it-IT" sz="1600" b="1" dirty="0" err="1"/>
              <a:t>mistakes</a:t>
            </a:r>
            <a:r>
              <a:rPr lang="it-IT" sz="1600" b="1" dirty="0"/>
              <a:t> </a:t>
            </a:r>
            <a:r>
              <a:rPr lang="it-IT" sz="1600" dirty="0"/>
              <a:t>on the </a:t>
            </a:r>
            <a:r>
              <a:rPr lang="it-IT" sz="1600" dirty="0" err="1"/>
              <a:t>same</a:t>
            </a:r>
            <a:r>
              <a:rPr lang="it-IT" sz="1600" dirty="0"/>
              <a:t> test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Indicates</a:t>
            </a:r>
            <a:r>
              <a:rPr lang="it-IT" sz="1600" dirty="0"/>
              <a:t> a </a:t>
            </a:r>
            <a:r>
              <a:rPr lang="it-IT" sz="1600" b="1" dirty="0" err="1"/>
              <a:t>lack</a:t>
            </a:r>
            <a:r>
              <a:rPr lang="it-IT" sz="1600" b="1" dirty="0"/>
              <a:t> of </a:t>
            </a:r>
            <a:r>
              <a:rPr lang="it-IT" sz="1600" b="1" dirty="0" err="1"/>
              <a:t>generalization</a:t>
            </a:r>
            <a:r>
              <a:rPr lang="it-IT" sz="1600" b="1" dirty="0"/>
              <a:t> </a:t>
            </a:r>
            <a:r>
              <a:rPr lang="it-IT" sz="1600" dirty="0"/>
              <a:t>in the model, due to the small </a:t>
            </a:r>
            <a:r>
              <a:rPr lang="it-IT" sz="1600" dirty="0" err="1"/>
              <a:t>dataset’s</a:t>
            </a:r>
            <a:r>
              <a:rPr lang="it-IT" sz="1600" dirty="0"/>
              <a:t> size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64ECB3-BEB4-3E8F-103C-EC1B32D5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0" y="1488335"/>
            <a:ext cx="9825840" cy="44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2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BE11B-6FE4-4BD8-CA73-4A38FCA4D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40361BE-3BA0-88AB-584F-E1A8AA093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D39E8F-95BB-FD74-A505-FF37E27DBD97}"/>
              </a:ext>
            </a:extLst>
          </p:cNvPr>
          <p:cNvSpPr txBox="1"/>
          <p:nvPr/>
        </p:nvSpPr>
        <p:spPr>
          <a:xfrm>
            <a:off x="970384" y="1380580"/>
            <a:ext cx="105063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Features </a:t>
            </a:r>
            <a:r>
              <a:rPr lang="it-IT" sz="8800" b="1" dirty="0" err="1">
                <a:solidFill>
                  <a:schemeClr val="bg1"/>
                </a:solidFill>
              </a:rPr>
              <a:t>Extraction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578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1209</Words>
  <Application>Microsoft Office PowerPoint</Application>
  <PresentationFormat>Widescreen</PresentationFormat>
  <Paragraphs>417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1067</cp:revision>
  <dcterms:created xsi:type="dcterms:W3CDTF">2024-12-06T11:55:14Z</dcterms:created>
  <dcterms:modified xsi:type="dcterms:W3CDTF">2025-02-12T17:08:24Z</dcterms:modified>
</cp:coreProperties>
</file>